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9"/>
  </p:handoutMasterIdLst>
  <p:sldIdLst>
    <p:sldId id="256" r:id="rId2"/>
    <p:sldId id="257" r:id="rId3"/>
    <p:sldId id="258" r:id="rId4"/>
    <p:sldId id="259" r:id="rId5"/>
    <p:sldId id="261" r:id="rId6"/>
    <p:sldId id="262" r:id="rId7"/>
    <p:sldId id="263" r:id="rId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1A560E4C-54DF-4810-9707-B8FA19E36EAA}" type="datetimeFigureOut">
              <a:rPr lang="en-US" smtClean="0"/>
              <a:t>12/21/2012</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D7AA13EB-77CC-4C75-9391-171521B8857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8" name="Slide Number Placeholder 7"/>
          <p:cNvSpPr>
            <a:spLocks noGrp="1"/>
          </p:cNvSpPr>
          <p:nvPr>
            <p:ph type="sldNum" sz="quarter" idx="11"/>
          </p:nvPr>
        </p:nvSpPr>
        <p:spPr/>
        <p:txBody>
          <a:bodyPr/>
          <a:lstStyle/>
          <a:p>
            <a:fld id="{D4F74E94-17D8-439B-A622-A0F0E5F4BD1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74E94-17D8-439B-A622-A0F0E5F4BD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74E94-17D8-439B-A622-A0F0E5F4BD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74E94-17D8-439B-A622-A0F0E5F4BD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74E94-17D8-439B-A622-A0F0E5F4BD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74E94-17D8-439B-A622-A0F0E5F4BD1E}"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74E94-17D8-439B-A622-A0F0E5F4BD1E}"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74E94-17D8-439B-A622-A0F0E5F4BD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74E94-17D8-439B-A622-A0F0E5F4BD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74E94-17D8-439B-A622-A0F0E5F4BD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CFFF7-3AC9-4211-B1C6-D7DDA599681A}" type="datetimeFigureOut">
              <a:rPr lang="en-US" smtClean="0"/>
              <a:pPr/>
              <a:t>12/21/2012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74E94-17D8-439B-A622-A0F0E5F4BD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CBCFFF7-3AC9-4211-B1C6-D7DDA599681A}" type="datetimeFigureOut">
              <a:rPr lang="en-US" smtClean="0"/>
              <a:pPr/>
              <a:t>12/21/2012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D4F74E94-17D8-439B-A622-A0F0E5F4BD1E}"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1238250"/>
          </a:xfrm>
        </p:spPr>
        <p:txBody>
          <a:bodyPr>
            <a:normAutofit fontScale="90000"/>
          </a:bodyPr>
          <a:lstStyle/>
          <a:p>
            <a:r>
              <a:rPr lang="en-US" dirty="0" smtClean="0">
                <a:latin typeface="Times New Roman" pitchFamily="18" charset="0"/>
                <a:cs typeface="Times New Roman" pitchFamily="18" charset="0"/>
              </a:rPr>
              <a:t>Cognition</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Mini Project – Chapter 8</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AP Psychology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876800"/>
            <a:ext cx="6400800" cy="1371600"/>
          </a:xfrm>
        </p:spPr>
        <p:txBody>
          <a:bodyPr>
            <a:normAutofit/>
          </a:bodyPr>
          <a:lstStyle/>
          <a:p>
            <a:r>
              <a:rPr lang="en-US" sz="2000" dirty="0" smtClean="0">
                <a:solidFill>
                  <a:schemeClr val="tx1"/>
                </a:solidFill>
                <a:latin typeface="Times New Roman" pitchFamily="18" charset="0"/>
                <a:cs typeface="Times New Roman" pitchFamily="18" charset="0"/>
              </a:rPr>
              <a:t>Lori Pham</a:t>
            </a:r>
          </a:p>
          <a:p>
            <a:r>
              <a:rPr lang="en-US" sz="2000" dirty="0" smtClean="0">
                <a:solidFill>
                  <a:schemeClr val="tx1"/>
                </a:solidFill>
                <a:latin typeface="Times New Roman" pitchFamily="18" charset="0"/>
                <a:cs typeface="Times New Roman" pitchFamily="18" charset="0"/>
              </a:rPr>
              <a:t>Period 5</a:t>
            </a:r>
          </a:p>
          <a:p>
            <a:r>
              <a:rPr lang="en-US" sz="2000" dirty="0" smtClean="0">
                <a:solidFill>
                  <a:schemeClr val="tx1"/>
                </a:solidFill>
                <a:latin typeface="Times New Roman" pitchFamily="18" charset="0"/>
                <a:cs typeface="Times New Roman" pitchFamily="18" charset="0"/>
              </a:rPr>
              <a:t>21 December 2012</a:t>
            </a:r>
            <a:endParaRPr lang="en-US" sz="2000" dirty="0">
              <a:solidFill>
                <a:schemeClr val="tx1"/>
              </a:solidFill>
              <a:latin typeface="Times New Roman" pitchFamily="18" charset="0"/>
              <a:cs typeface="Times New Roman" pitchFamily="18" charset="0"/>
            </a:endParaRPr>
          </a:p>
        </p:txBody>
      </p:sp>
      <p:sp>
        <p:nvSpPr>
          <p:cNvPr id="6" name="TextBox 5"/>
          <p:cNvSpPr txBox="1"/>
          <p:nvPr/>
        </p:nvSpPr>
        <p:spPr>
          <a:xfrm>
            <a:off x="1198418" y="2133600"/>
            <a:ext cx="6858000" cy="1938992"/>
          </a:xfrm>
          <a:prstGeom prst="rect">
            <a:avLst/>
          </a:prstGeom>
          <a:noFill/>
        </p:spPr>
        <p:txBody>
          <a:bodyPr wrap="square" rtlCol="0">
            <a:spAutoFit/>
          </a:bodyPr>
          <a:lstStyle/>
          <a:p>
            <a:pPr algn="ctr"/>
            <a:r>
              <a:rPr lang="en-US" sz="6000" b="1" dirty="0" smtClean="0">
                <a:solidFill>
                  <a:schemeClr val="bg2">
                    <a:lumMod val="60000"/>
                    <a:lumOff val="40000"/>
                  </a:schemeClr>
                </a:solidFill>
                <a:latin typeface="Bradley Hand ITC" pitchFamily="66" charset="0"/>
              </a:rPr>
              <a:t>My</a:t>
            </a:r>
            <a:r>
              <a:rPr lang="en-US" sz="6000" dirty="0" smtClean="0">
                <a:latin typeface="Bradley Hand ITC" pitchFamily="66" charset="0"/>
              </a:rPr>
              <a:t> College, </a:t>
            </a:r>
            <a:r>
              <a:rPr lang="en-US" sz="6000" b="1" dirty="0" smtClean="0">
                <a:solidFill>
                  <a:schemeClr val="bg2">
                    <a:lumMod val="60000"/>
                    <a:lumOff val="40000"/>
                  </a:schemeClr>
                </a:solidFill>
                <a:latin typeface="Bradley Hand ITC" pitchFamily="66" charset="0"/>
              </a:rPr>
              <a:t>My</a:t>
            </a:r>
            <a:r>
              <a:rPr lang="en-US" sz="6000" dirty="0" smtClean="0">
                <a:latin typeface="Bradley Hand ITC" pitchFamily="66" charset="0"/>
              </a:rPr>
              <a:t> Future, </a:t>
            </a:r>
            <a:r>
              <a:rPr lang="en-US" sz="6000" b="1" dirty="0" smtClean="0">
                <a:solidFill>
                  <a:schemeClr val="bg2">
                    <a:lumMod val="60000"/>
                    <a:lumOff val="40000"/>
                  </a:schemeClr>
                </a:solidFill>
                <a:latin typeface="Bradley Hand ITC" pitchFamily="66" charset="0"/>
              </a:rPr>
              <a:t>My</a:t>
            </a:r>
            <a:r>
              <a:rPr lang="en-US" sz="6000" dirty="0" smtClean="0">
                <a:latin typeface="Bradley Hand ITC" pitchFamily="66" charset="0"/>
              </a:rPr>
              <a:t> Dreams!</a:t>
            </a:r>
            <a:endParaRPr lang="en-US" sz="6000" dirty="0">
              <a:latin typeface="Bradley Hand ITC" pitchFamily="66" charset="0"/>
            </a:endParaRPr>
          </a:p>
        </p:txBody>
      </p:sp>
      <p:pic>
        <p:nvPicPr>
          <p:cNvPr id="1026" name="Picture 2" descr="http://t1.gstatic.com/images?q=tbn:ANd9GcSeC3nM1VAYjA08nCzjMDyUIQ9d2CTeR7bISAfVitXLMMUUrrBdzw"/>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07948" y="4572000"/>
            <a:ext cx="3362325" cy="136207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AutoShape 4" descr="data:image/jpeg;base64,/9j/4AAQSkZJRgABAQAAAQABAAD/2wCEAAkGBhQSERUUExQWFRUWGBgaFhgWGB8dHhogGh0eHBsdGBwcHyYeGRwkGxkaHy8iIycpLC0sGB4xNTAqNSYrLCkBCQoKDgwOGg8PGjAkHCQsLCwsLCwsLCwsLCksLCwsLCwsLCwsLCwsLCwsLCwsLCwsLCwsLCwsLCwsLCwsLCwsLP/AABEIALcBEwMBIgACEQEDEQH/xAAcAAABBQEBAQAAAAAAAAAAAAAGAAMEBQcCAQj/xABOEAABAwIDBQQGBwUFBgMJAAABAgMRACEEEjEFBkFRYRMicZEHMkKBobEUI1JTwdHwFmKCkuEzQ3Ky0hUkY6Li8RdzkwhEVHSDo8LD0//EABoBAAMBAQEBAAAAAAAAAAAAAAABAgMEBQb/xAArEQACAgEDBAICAAcBAAAAAAAAAQIRAxIhMQQUQVETImGhYnGBseHw8UL/2gAMAwEAAhEDEQA/ADCKWWnIpZa9o8o4y0stdxSigDjLSy13Fe5aYDeWllruKWWgDjLSy13lpZaLAbilFORSiiwG8tLLTkUoosDjLTb7yUJKlEJA4mn4pjH4BtxkOLR2wHeSn2ePeVIIgAG5B1tesc2VY42zXFjc5Ud4TE4dwCVg3B8jPCrR7ZSSnM2rwnj0BNCWy9rIdXkDYbVMJiwm4AOYAiYgKBIkixFwQs4fGJbSQlLqCMwgG86Wzkgx0NeX3GRSuz0vhxNVQyU0ste9qSYUkoUdUkH5kCustetjyKcVJHmTg4SaOIpZa7y0stWQcRSinMtLLQA3FKKcy0ooAby0opzLSy0ANxSinMtKKAG8te5a7ilFIDjLSy05FeRQM5y0q7ivKAGcHiQ42lYslQkTy4H3i9PxQTst4tISrEOJKbKS2mcxUDlUZMRcjibWovZ2ilQJHMi1/A+8X99cWPq4NfZ0zofTyuookRSimfpgrxWL5R7/ANfhV93i9/pj7TL6/aH4pZajjG80+R/OK7GNTxCh7p/yzWi6jG//AEQ+nyLwOxSy005iAUkNrSF8JjXkQqmm8JjT7Kf+T8qjJ1MYfkcOnlL8ErLSimhs/Gck/wDJ+VeL2fiwCSUgDUnIAPGsu9j6NO1fseivIqlxG03EmO1B/wAIB+IqKrbjg/vD5xR3q9B2r9hE42SISYUdD199Nf7Hxn20jy/AUPjbjn23D4E/hUxO8+IgAZjHP8dCa5s2b5Ha2N8WLQqZY4nZWLSnN2k9EyT+FSNnYRb2HCVnMFjLyFgubyTNuWvOqc7zYm9hfn/VVeN7xYgQBkAGnqj8etc0m2bLYfx2wVsuNuEyrMAFQLCbJAmCdNT5VZr2K+vvJfIBAgXHwSY8qrk7dxStSyf8S2vxVU1nbWL/AOEfBTP/APSlbfI0j1W7eI+/n+JVOtbFcagrWpZM2BJA86fZ2riTq2k/woP+V4mm8Q1mJLmEJJ1IS6PijNFXCeiSlRMo6lR79HV9k+Rpdgr7J8jUN3Z2GPrIcaPRY/8A2pFcJ3aaV6ryx/iQD5qRKRXZ3z9fs5u1Xsn9ieR8q87I8j5Uy1uZIlLwUOaQCPhXX7F/8X4Ud7L0Har2OdkeR8q8yHlUXEblJCSS9AAJJKRAA1JvQ7gtqbPZWlz6R2h1SOzUB4kQTPLSmusbfAPpl7CuKUUPL39ww0Kz/CajOb/o9kAeIUfkkV0PqYIxXTzYVRSigxzfafbA8EH8RUZe9QOrq/Jf4Cs31a8I0XSvyw8y0orPUbcbGi1DwSofhTid5kj+9d/+5+VLu16H2v8AEH0UooFG+AH98v8AkUfmmu077x/ek+LR/BFV3UfTJfSy9oN4pUF/t+Ptj/0l/lXlPuYE9tP8Ai3hnXlgoC1JMFa8vFUhQgW9UJ0OihRW0w8PVeeA5ZE/imast08KnF4ZTSvqUMqJU43lBWTpJKTF80kHl41eYjfrDNvoZ7FZKlIQFBKcsrIF5UCIJg2m3GvHhudqdAr2T33z3kkf/jXv0Z0/3r/H2gNfD9CtF27tROFZU6WysJiQgCbqSmbkC2aTfQGo+6u8yMc2txCFICFlELiScoVIyk27w+NaUitTAM7PcPt4g/8A1CPka9VsZZ44j/1T+CulFmK38DeKThiyqSttGaRH1gSQYmYGf4GiynVC1MyF/YayUph4kqiC6q82j1uooj2XhHsCkpbZVKoKsyioTr3RngWIBPTpRLtVoBxk6Eupk8TaBVHvnvpiMI6UIQ0UBCCCsKnvTOigNU0mrDV7E5vFjQJ7ER/gP+qqTaG2n3zDkAcANPKSSffwqDjfSHinUqRDKUkgEhKr8dc9UCt4nSqJbBkj1Tw/jq/jZPyIJOwHH4n8BTTuNZb9ZaE+9I+d6E9k7bK8RGI7zcxAnKL/AGR60gRedarWElCQnIZGv8nM686Iwt0wctrDVe8bAtmJ00CjrpwimVbzNzAbWbkeqnh4roVW84JOUC6dfhTDT68wIgEqV53mreOKI1sMU7ygxDRvOsDT3mnE7xExDWv7w/00OMYZ05e8Br+tKsGMMq2htaSfwq/jiTrZdM7yLt9Si/NU6eKKlt7zLt9Q2ZJGieE/u9KrMJhl2hKTYnQ+861YYbDud36sXBI10Gp8KWiIa37JSN5ZicK0ZJHqDh/EnlXP7c4VHrsZLE9xKhpr6jqj8KcSlaQD2M90n1joNTpw/Cq15TQKyrDOiUIJIM2MwsTw4Tp0qJRiuCoybCLB79YVRyh15B0jtHeU6ON5dOtWOE2sw9dDzbn+JtCz/Nh1Zh4kUFYf6L23qvBYdX3VJsD2IlMxYBJCxN7kcqgYzYLBMocQFmYziIkJEpkWOsHhIqGtjRPc01WGWsK7IgLiApLgWBzknK6g9DItUJWxcd98f5z+dZ7szHYtlGRT74IUAO+T3be0Jka087vI8ZSrFu6kEFw6RxprE3uJ5K2ovNpJfIUhT5UNCJJSf+aCK42fu248W4WkEgm4ifWFrH7B+FDR2ppL6tTPfOl4/CtC3GcKmcKTeW7k6nvP0ShpBTsY/YR77aP17qX7Cu/bT+v4aOcoqg3rdWlH1bpaMo7wAOucaFKhyMxwqCil/YN37xH6/hpfsE794j9fw1bbkY1x1p3tVlxSXSkKUADGRB9kAak0P7Z2liG3wU4lYSVs/VhKYAOWRJRMG959o3FqYWSDuE794j4/6a8/YF37xH6/hom3hcUlpRQsoOVRCheIjgQZ8jVHuRtB5b+IQ68p0IQ0UkhMAqLkxlSmZyjXlQBFO4Dv3iPj/prn/wAP3fvUfr+GvN8MfiG1KU1iFtgJV3EhJuFrEjMg9BE+yLUVOOE4ZCphRSDm6lJv53oAFv8Aw9d+9T8f9NKqVW2cUP8A3xw6eyjjf7ulTEebA2CUYZeJzFBUrvJaUApSUpW3B0AVKlXvFzrAFficIoPYAqBCluMrVm6uj+YQkQSAbUYbobuPNvvIxCgptSJSiVEd5Rk94CNDpz1rvbm6a3sRhnGwEIYLXdKVCzas0JgQLaeFZrYS3CHelE4d0RP1Tljx9Wh30RNxhXv/AJhX+RuinbmFLjakD20KTMExMawKrdx9314RlxtZBKnSsFKSBBSkRfj3flTsqgS3qEbTwhgXXhvH1k1p5oL2vui4/i2HwQkNKZJSUEk9moEwbAExRrFOxUVm1vXY/wDNFBnpUSkOIKlJSS0kAHKTqvmJNGe1099i0/WjWsq9Nu1P95SkH+zQlJ04pcXxB5iqjuKQGYl5sE/WDXmNOJ86iqcQT64N+Y04VUdqiNTpzHP51whxNgCZOUQDfwEca0szCzc0/wC9JIvCtD7+PCutp4pSCAogkJQCeZ7MDSudy8E4nEZltrQmbqWkp56Ex8Klba3eedXKMoEpMqWLwmDpJ1pKVSZTi2im2jjl5FRr3bRyIqM04vItUkEQQI+0JMT41ZJ3FeV6zrAtHrLN5n7FWDO4XcWk4lHeSkd1tR0EHUjWiWRMFjaIjeIXHrHQRp76ku7RWhJJXAtqoD5mrRrdMD+/VoNGZ0jm4OVc43c1LoUDiFgGIjDC0EH76+nxqvliT8TbOMLtZaoKXwVFHqhxJUBCZKgDZJza8b1aYfaTwMheiIElNgYn5moOztyGml5+3dPcCI7ADQJE/wBp+58am7T3abebU2HnEhQSD9QDoUn70WOUiOtCyqtweJ2SNv7WxCMKFskFRRlE5YIUoBUSRNlH4VSt7xYwghTY9TDtn6pXqlBWoApI0WNeGlXu1N3kP4NGG7Z1IQkAKOHnQpP3s3yDUnWqV70boywMSZlk95gx9U2UcFnWZrNzTLjBrwO7M3sxf0gqVhwlDj7xWotuAZgylKLlUDMlBtxymNDXWN3jbc7rjIISSmQRPd7NAN46Gx502xuEpDuZOJRkK3VK/tUKhwCwyoMkEcxUxewn09pC2nAoKgF0DUoMQ5HI2NqTkmh6aZX4FbPZp4ySbjQcjPGullkXyDUn1eFLD7CxCW0ywqQm/ZpzjzbJT5U0/hHkkD6NiD3SZDDhjX92Jtp1roi0kYyTs5DzVvq/aPAda0bcSOxwlvYVGlru1k2JbxV8mDxR1v2Cxc6QMml+mlap6PlZcLgs5yEJUClUJM/WahVxrPvqMjRWNNch3VDvSqEG8epqJGp16VdfSkfbR/MPzqDtFlDti4iIv3hwNc9m5TbkKSkODNKluqMciAkEH3AH31R7zL7wvp2JiNOPlxq4wmwWGMcy6laZKMQT9ZMkhoXk8k2HU1MxmwmHfXcbOg9ePV00NPUuSUuSdt8/VG8d1V4mO7y40Objn/e8Vefq2dNPWc0ooxqkLSB2rY594cQRzqFsrZrDDi3EuN5lpCVd/wCySRaYHrHQfKkmVQO76GyhPBy0X9c3B/CiZhU4Nk/uN/ECmNo7MZekLdbIOb2wPWM8FVLT2QZS2HWxkCQO+DZMR7U6Ci9hVuZu6qTqDZN46CvaMVbvYY6utfz/APVSo1AMp+nl1Xe7+RPBHqyr3a1I7PaP2/g3+dXLZ/3pf/kt/wCdypjiiBbp8TFJiiDYw+0PvP8AJ+dL6Jj/AL0+afzoexHprZQSlTKgoRIzpt0MTEUTbn75t7QQtSYQUqjJmBVEA5o1i8acDRRVnAwGO+9P8wpf7Nxv3yv56i4rf4t4xOGLPrLbQF5/vAkg5cv70RNFylgRJibDrxt7h8KKCwIx2DxWZA7dchwAHOYBi9/AnSg/bW1mEPqD7ilLt3i2VEi4Heg9eNaLvq9lbb1u4B5xWKb8vRijMnuj5qq0iWy5O8OE4LX7myPwphzeHD6pW7/KfyoLOMHI8KSMQCbWvFGkNTCle/rIJCGFrItKlAD8flXA3/nRltOvNXhwE0Ltt99QS3mUJPEzxNqaTjdO63oNE8xPHlpT0oNTC3Db8OrWEjsxI4Nm3/OflTGJ32xQWlIW33kgjuc5HM8Ryqk2Riu0xCEKAyqzTAHBJPKdRVxtBgIWnLZNsw/ig/CptRe5STkizO8TxST2xBHIN/IpNPNbYfJGV9wiDols3t/w+pqtTiMqpSlHQkiemptU1G8D1hnH8/8AWs9RpRZM7axoScr7wMmIQ0Of/D8POn/9u7R0Ti8QLH2W9bR/d+NQFbxPT3HLdVQeWhI5V4d6X06ugfx/9VSpXuOh3Zm9e2Crv4l0CB/do1JA4tcp+FWGI372k1riFmwiUN6317gtYVE2FtjFqRnW6spVOQ5tYJn8NaY3t3sxTDaFNvLSSuDZJtlJ4pPKtNVypEaajZMc9LG0E+00qPvGk6+5SbV6j0x4sevg8K6BNxKTb3qj40Hq9JG0ElOZ+cwkAoZMjrCLaGxvU/B7+Yp5p1SmcM9kSVErZTASDBJAifARV1XJHJfYz0lsvJBXgCysEyW1gzbjpVed8mPuHP5h+dVm0cUlxph0sMpU4rKUtBSEe0c0ZjeBe9U72ORcBtIOYj1lWiL6+PlRpQWwme3sYIsw571D8DRbuvsNGKbw6ySgLKyAbnu5hGorITjf3RpNbb6Mr4XBmOD3+Y6edLSg1MvBuI39s+X9aX7Ct/bPl/1UQ4nEJbAKjAKkp4m61BKRbmpQHvqi342s7hsMXGSAoRqJF1JGngTUjsr8Vuc2l5lOc9/tBpyAVz/dNTf2Fb+2ry/rVJuRvE9jFNrfIJTiHEJgZbdhm53Mk1Xb3b64vD4kNtuAIyoN0A6gTc06JT5Cs7itfbV5f1rw7iNfbV5f1pjebfANKUwylxTyWypS0gZG1FByBZURKiSlWUA2jnVXuJvZiHcStnFqVmKQW09mBzJMp4RGscYpGiTZdHcJr7avL+teDcFr7avKhvfzfh1h/s8K+nulQdSkJUUm0AyDlOtqM9mYta8Ey4oytaWio6SVFM/M0yPwQP2BZ+2r4UqGztnG/wDxU+CGvxRSooA8aX/vjg/4DPxW7+VDHpf245h8CkNqyqedS2VDVKcqlmPHIB4E02zv812jmJDbhbKG2wAE5pSpZkjNp345zPShr0lb0t7QwK0NsvBTKkvSQICR3FE3uIc4UrVoyg7T/m/7mY4RhIEuAnNEAG4mj/dT0dtYhDeIKlpQFXhWU5RYwvhJ7tosTfhQtuwMOptaH0qEwpC03ukK7qrykGQZEwZtWl7KyO7MGF7Qg9mEFQ48CTrZV51141GXLp2R3YcWpW+CRjNjuv7Xb7NCcrSMM4SZkhJTmveCBpMTe9Gjisywp2G0ocSGsxAKlQU2J+1mIAF4Jof3IxCV4g4hKlNNdn2RS6Uyrs8sEHUxm49NbxU76b2BWIyt4gJaCkEEWhYC02UCSoSrMRAjInrOqVqznfJZ7/YsKUwAqQFmQkyJzpF44ggjzrI9+Uk4kwJ7o+aqLWnHFtIWcy0hxZSpKbqCnSu4MGTm6kzczVNvBslS3O0KVpEXUoWgSdNba+FNSXBLTAfEMqRZaYlIUJAuDYEdLGvQhQGeO4FXNo4GPGKMN5dguHCMBTIS4ChLZIyrUCl1RTmUbiwWBoLAa1W4vCBphDC0gqccGVZT6sEFQSbwDlSOBJ6Wpt0OMLZB2Xs51xeZKIJjMSPVB0t4A68jVsxuu2rHstNI7QT9a2CIMC6klVgmSLE66cKhbQxSkZYlMjvRpNopbB2v2OKYdKiAFhKzEwk2UY1VCSTHGIqFKzWUNLo6xe7bmC2k22vLlUFraUlWYKQpK8pB1kQUmbyOIgmXtbUeAA8SqwHUmrreXDrdxRczl1lkRh1ZcoCHBnUSOHeWUZSLBItcU1u/tItP9r34CQmWxKhmPC45HjVyVkRBLbOyHi64AhUstIU6InKnu3MA8F5uWWTTGzdkuOuoShNxlUQSBaQZkwOfGtB2/vApC9oKazpQ6gtITmOZPZoCZME9+bRIEBNUWx8UpDuGILeZtlZWFLgED1UApCojOmxBuFG3G1HbYnZvcEdr4hLjvCEyiQZmCTIIMESfKouJwCkpzCY5eP6ir3C7KbL8uiQ4rN3IuF95ITkMCQoWBtMdKKN4NnYUYZeIQlbKAlbWRxsgLXlOQoBOZJC8pk8ja1ZfIk9JfwtrVZK2Tiw3gGDqolQSmQCokjny1qv3taOJwyFNBZCSXFQkkhKZQowBNib9L1QbRnLhUKVCSg2mAM51J5nLF/snrWz7qL7BZaGROfsgEpBSi61doUSBnTkSVgxF/fThjV2xSltt/IwPEGOzveFDU/aNXu6aYw2MIXf6Oo5r2hR9/CiN/wBELocy5HFIQV5VhQBIzmJBSZJEExx+F3gtyX2sG7hhh4SpKu8oyq5TIzBAMFKSCPA8KiU09hR2YCbRxoGFYGdWYqUqEk3AKhcm8SRryp7AbPS60VkKzBXe1skjvKE6xHw5kUwxssh90ESpglBTM5SCeZ55tetG2A2i4rCKZVhXA24ypRdQQUJyZknOZEGUxxPSpnNrg6MeJPky7FoKFlGaYBgib1tPosV/umD1N8Rx/fi/QaeVAodbVs9rD9kFKUorW4kALkSEd4pJ0MWiwi4Jou2Nh8ThNnhxlolLDeIWFKV4qJICRICkcImrc0kjn0/akVm/fpUxDOKcaYDag04AVmVJCkg91IBAkE3JnvA6QKp8DvVj8Qwe3Wp5pZyk5Uym4nLlSNCBKTQAtSjIkm5KpkyZuSefGrvBbWdwzUwUocEiQU5+EpJEK4XuNJqnxsEavc0fcF1TDzLTmqsWtYV7JR9Ecg+aDbhBqt3v240t4PtEOJCUg2BAPEKB0UNIsRUTdrb5WXmnZKmgtSFfalC21WPqyhXPjNtKsNkY5OLbebYQl4hye6haSlKwbEdkAOIABP8AZnTjPKv0FaXsVuzNr4zEugt9yblSrlXjmGnUUR7E2S2HMz60BQMtgmNDciTPh/hqtbLzayEtqztxnBTZI5mRA94owY2IxiWUPPJSHMwKiiUgzAgifDSKwZ3KCoC8fsnDL2hiWSoodeh1paSSCSIUlQNvXS4SREgi9aNhNqNsYRlpxUOJS0CACfVKZ4aWNZlvJgsm1W0hzsihsqiQCoJA7oIESvKSABGsRFN7UWtbiyMx8Ab9B0rqhFSirODJ9ZsvXtvNBRBXME3Skx/mFKg44df2F/yn8qVX8aM9Zrmz0JQwptxao73eGgEmDEZRbhoKAt88UhbTjOHedckd6yUtnSZIErMchH71St/94TmZZSkICsy1xxywEg9JUT4gUOqd4nT58KXTw1x1SYOXol7rbEQGHElQzFJSsn2FDhHLQg8QQavNw8OtDhUH2giSlaIUoqAsSmIi+hngbUN/Ryq4UUKjKoj2gJHeHHmOInqa6wLKmm0hRlSADmFrzeD+tal9Hcm29vB09zUEorcPd69j4Z51sBuFOJdlzJ2ikkZMqgFakDNpfSo7m5ba1yp9sDUo7DMDbLnBzGAohRiTr0qZs3aIU22taApWQToLxc6SJ8eFSU41sEnshJ1754DpXI8ji2rX7M3JNIudkKaYZ7LMFGQQQkiIi0Enlzqr260t1C0N4lDYWlQALJVqCBJzW4aD3VwcWn7pJ96j+NJOOR915KNJZvyv2RaZDxRVlQvEPtQFJWqUKhBS2EQgyJBy8UzJ61l3pH3jS+4hLQIQ33kqIgqVa4GoAjje+lHe8LQea7ZCk5QoZUJJPdhIUVTfMFqAOlj7yF4/dLt1JVJkjRPEToJGuvlVQzXz4N/jZFRi+3ZSQiBl46CLe/xqnYbzmEi86UeYbct0ICEgJAFsxIm8cQOP6uJptjbvONOEFBLqFd4DkbgHrefCOdEXV3wbSeqjQ90XkYvBNoUpOZCA04gpCswSSQog2IIUOGtT/wBkEIOZoNpJICsrSUymbgkcP61xg9ifQV9o2IS+hPaNyRlWk2KfELVPUdamq2sdch/nNNZ4SW7Oaf0lsQ07pNpUoqQF5tfqhHGSQTBJnlwFC+I2Ey32i2mkyVKWLC0wSE8EiwMC00YvbVMHu8D7XSqgJtpXf0rjO2jmySAraGAUSFISSRchI0yngOPDSa0Pc3Y5xDjjr6M6FgKUlxBCQrLHcCvOR1pjB7uEnuo9UKW2CBlcKT3kGZ1BPDhRJg98EBWUhKSRIEX4RoBIGankwpy1GkM7UdIN7yehxLrqncM8AooUlLTiBkGhGVTYBSAQdUqN9atXnVoxzCnBdKAl4oR3bZoTe8XmRPDSatGd4UOlJQSCYJgW5BJn8OVObzvBIQ5lCplJvGlx+PlWeW4R1IlO+Sed4W/1P5UKbb9NGEYJSlDj6hIPZwACOalxPuBoe303gUjD5WwElwlJIJkDKSY5SQBPX31mS8PmnpU4I646pGnPBJwG2s+OxK4ypxLi1ETJSSorTfjAUQbcqs94tvdilDLTqlKcQpCssgICjfKTBUb6aAyQeFDuDwCsynBGVKgnW8lJIMcutSHsKHcQLZghBmdPVtJ4XI94rB1qOuLagGm6W7LbuHbdU4tBQSkpQ3nByLMSZkVoq978NhcIpL2YtISoLJSQCFE28TMRNAW5GL7ANMTEttqV4udpE+GQTQF6QN8vpruRsZWGictyc5Fs5npoORPOt/jlUWuGc0+SlXjUBTiWypLKlLypXBMGyZVB7wSR0kedzgS39HzKfyuMyWUZVKuSFHMMpTcpEGQAYPCKh7K3JfxOEdxTADgZXldaTPaJSUghYT7ST3ha4ym0aUqHCBEmDRKF8BGdcoP9xm1YvHqVdAWlRcym5sBxtMwfCetaNsrZbeAU+4lBcD6wR2UpKQAZCsqgT3lLVJ0zRWZ+jRnEO4oKZR9WkEKVoBPAkiM2lv0dWe2FihiQ4lCFoMZklQHOSOfA+fOuZ3GVG7qUdXkBMdt/NjHwEuISSgFEmbIGYKME5AMp703URyi32XtlLbRbcVmzHQeI15acaG97PpWFxGKz4MD6ROVagDCMoQrLlKhBygkEyYBgcKnZG3ZaWXDmIMzzn+tvKnKNq0aYZviQcb4qadfw7qFAYhKFZp0KJsCdQqcxBvbNa9qx3bKkgDslFN4IJV8Qn5xQdgNtqDqlud7PE8YA0A6C3kK0bZzwWkEHwit4pxjVk5MUMzb8lC5vEQf7Nz+Rf+ilR2xj2wkBTSSRqcov8aVTeT/f+HJ2r9AfvlgUrfws92e0SZvaUG2n6NW+2PR6hOCccZdcUpCc+VQBkJuQIAM5QRxoY9KG0yheFj2S4o2/wi3un4Vom4u8KcQwJgmIPX/vXHHLkxRi09v8m+DHHJFp8mbYZU35k1NweyXcQ4G2gCogzJgRab+VQ1NBp95mR9U64kX9mZT78pFE+4+LSjFGSJyGPAn+levlzacTmjDHj1T0FphmciEoNlJABjprrT6R1PlTmJAKl+J+JJpvOBbyFv1pXz7ep2RJU2hLWAJKjarvYmFSElcKKrcCSkeUE34TQ3tdQDKipXZjQLNgCfVvHOgjHbyE4dptJWFJzFxeb1rkiIMwBHvFX8Umt9jfAou35D7e3YTjTOJ7NlwhYDiC0CqXCYICBKhmBM+z6ptFRNgLxqEs5cI5lgzmbyKSfZ9Zu+pF9AetZmveB4aYh8eDyx8lU2rbz2pxLxA1CnlmRxnvgitseGMVyzpc29mbMztdC3g0XGe1To0H2sxzDvJyDKbAzblPQ32BwSA6tUAKVA8cvEHQzravmLbGI7Ra1JSUhas0Ek24CTcgcOkVovox37cW72OIWoZUKV22aAEpGr8kTFh2gvpmn1hpPFGUeWYqTT4NV3ngIRzKvwM/hQs/ikpUEqWATpMifh8PCofpB2w6cIlaVErZcSTYjMSvKDBMgXBgnQ3oL2rvWl5ISQAoRYHN7rXtJg8PCanB08ZRbbOfLblsaGE5gEjU2AHM2HDnRPtjZLbOEIQiVrLaZgk+sJidOOlY1szfh1pCOJQUkurgRHvvPIjjrarLeL0tPPpbRlT2UpUswUkwbjNBygnpp4g124IvDB7+TNR1OjXcM92rYSkw63dHUcR8PgKocds9rte3Fl+0hU8+8EGLSbwePGhvYG+bCW+0fxrQAM5VLzOJEaIAaSo8xY0T4XebBOMHEHGNrbGq1FuRyzBTYXN9CJ6V0Y8qkr4HkxODpOyoxe0AcQkIskJiwgFQPTW1EOO2il3DlIupCs0puLWIJ9lQCrg3sTQHiN89nBalpxClTpDC0pB8SkAfyirfcfEYcFJGKbSXCZSVx2hPDvDKs29kki9ZZ5ao6YoeGCbeplXvRsZxxMkFKEhRRMd4jUxqBoL+NA+FZzOLSNcqInqTJ9wrc94MegfVkRxJUIkAjSYtMeVYTimiMW4GzKQopSoHUTb8vGs+kk6cDeWlUokrDYIs9sMuYOZY1kFEkH35viPCmcJs5SFKdWQECVG2pgx8xVlhm1i6kkBOuaE26k2j3VU7Q282uQrMU39SwP8AEYPvyn31qsKtsHlVUV+O2s4G1BJV2h7JIUDcJQlzMSeZLn6iqBkJAlVyDpzq2fT2klACUqVCJMzlHOxI615szd6e++CBMJQLFZBv4J4czwq5SRi9zRv/AGcMeE4nENXl1oL0t9UoAX4k9qbfu9aJvSH6GWXlqxWGAQtX9o0AcqyqwWgJIKVSRI9U3NjJOf7s7cTs9xTiGUIUpBRmbKsyUkgqnMSCZCb8L87EDu/2MSM2HeUq5CUrggwJJgx8TWFp+S9LXgsNlb0YfZ7HZlI7Jv1QkDOSdCRopSpCpMQCCarsV6eokM4YmJHfVHnx+FUb+9j203A1i28MogKQlRaCSLermklMkWIIvoL1bbr+iZOIaccczoKp7MKXx4Ekez5mKycYreRqsjk9KVFdsPfx3E4slzIoLQ2FJcPeHZqKh2JiM0qI0m0jSjrG7t7M2jKigsunVTZyGeagO6vxINY/vJu4vBPqZdSQdUk+0OaVCxvxGnIVbsbccwyWi8orQ5nyLSDnSEKjvEwHBBSZEnUXqZRb3iaxl4kGTfoRCHULS+HWgQVNrTBUBwKkmCNLZa0RjANBrsuyQlMQEpSBH+GNPdWc7B32WBmbWHkDWDceI1B8RRO/v20rDuOJBzIHqxfMdAPE1i5SZtGK8Ali9rJQ4tBJORakzzykifhXlBycdHrOSoklRJm5Mn4mva7A1nXpVs+yP+Gr/N/SluLt44UBc5kaKHtJI1txHI8iOVdelQ5lMLBSoALBUkzcwRPKwt4Gg3ZmICFpJ5ienLxvBrHHCM8KUjzsU3CVo+gkbBwm009oWlJcIs6gZHByn7Q6KBHSq79mMVgXs7bYxLZEKKIDgg2lB1ETOUkmdKGN1vSV9G7q0kiZCgfgR+IrQNk7+NYsjKoJPMyI8xeuRylGLg+D0UlKSmuSBhtot4p9SEIW26lAUpLiCiRMaKAMzOoiqnam3ENvJZU0rtJSQIgqJXCQJixKddDa9qLNn7xJceXhcRkDoBylJ9dCgYKZukwLg6EcbEy07t4Z8sBY7VWFHccUq4sm64ICyYB0iRNqrp5rHPVRlnwKW/BW7c3ScxrCGkvpaSFSoJR2kkCwnMmACZPOBcULbx7qYTDKDTjMkJEL7RacwvJOVQEzrblwijneffHD7PaJJSVewgeso8kgVjO8m9L+NflciLJbTcAayY1JkeHz68eebdzVowniitoOh3EbndshS8MwezT6zq1ryiDBygmVxrOljevF7oP4Fv6Q32bygJKsveQAQSQheZK4gHmI0N6l7u704pjOgN50ryyVnKElIiRY5pTAI/dTyphe8LqlABxITawi8kCO9JJINh8K6U4Tj9kYS1Rl9WBuLxvbKBUO8YAypA8AEpAHuA41dbFDWFLpxMwWgC1cLczKSUo4ZRZLhBIlI4gkU/hdjtBxLrUAJUVIBIIJSCRBBIHBXiPCqDaONU/iFFUypZPuAgfKaxlijWz/AKFfI73LzeTeX6UUJhSGUxlSfmQiQbWA0Hy5Q7h1NwhpSHBYKClAHxSq0n90gVWLVmtYC1+VSEkJ004cPefzq4JRVIgfxDvdygkFWmUSfI/Oq3CbYKHlJJChPdKrhKgIk8wD+oJq32NsJ3ErKGhcg5nFLSmLHKE5yBJNgCQZvpJqj2rsZ5D7jC0fWNr7yiMszoTYSDqCJnUSDNWJkTAYBWIdjNqSVqI58fE0QbY2DhcOxnSt1S1HKmQnumCbkRIMR4HSutl4ANpyic0gqJPGOnDxrreHCThlLNspSUz1MfI/KqrYi9yjwsuAISCpRsEpEknoBcnwrzG7MeY/tG3WgfvG1JB6HMADxo/3E2EG1sIUAh5TanFTMqz5VAHT1W8kCbFbmtaYnYhda7MqIicq0En3LQqAtPTXrU6i6owrZO/L7DIaQ463E3SQ4giRAUw7LdrgFOXhIMXaxe9xKChLbbZJ9ZlPZiL+zAHGYAHDlWsPej3AAE4phorTI+oUpsqHs5UJKRmN7ZSBGtD2P9DjLpP0R91tUGG8S0SOn1qBAHuJ8aSkkMzQ4pbnrrUocibe/nTuBPaOXAKExmnjJgW8ad3i3ffwT5YxCQlQE91QUCkkgKkaAxxg9KaSpDQJbJNkhU8TeY5Xi19Ktv0JImYohSXMlg2i0cCSFK/yjzqa3jClQKohQAST7KjqnwN4PORVfsZ5Km1hWpKs38XH9cqsHcKFoyGLpA9/MeVQ9yk6PMS+vkJGlv1bpXOGxoPdOYE2g6H38unnUfCYgqBSo99BgkceR99GO5+6xxagXEd0G54K8K5pbcnXHfgnbm7ll93tFTkF4KbH38a2JBSlItoPdUfZuCSygJSIAqLt3avZsrWOAMdTw+Nc0p2aRhWyOdq7Iwu0Gy08kLANjopB5pOqT8DxkVj29votewij2ffQZKDpm6ckrgaGx4G1abgdqJehxIyOAd4c/CiJG0ULbKXADZRKTxCUknX3eYrXC3dGeTY+bcNs1TKgpRU0s6FTSvJK9D7udW6sF2vrvFXQlHyLSp99fRGD2OwhPZpbGUSYUM2pmbzOlAXpB3cYZSh5LbYZMpdypSEjNKkqKYy37wJ8OcjraJxTTdMCWtlKgRmI5lQHwSkDyFKrVjY6CkHKDYXOp8reVKos6tjKXdnKXwgTw18AONcpbYTAWhccV963jMfKrUvwW8oMAiSRz1McI0phxqUqBHs2E6mQfwHkatbHlkhGz2ygkFIMDIu5Fr6AwZFripexH0oWEurhJIClIHeANu6DYmYtB5Xqh2TsV5alJZJJ45RIHLMdAddb2NHW7+4ZYdQ66sLiYAEyZMGY1vPGNJOtY5Z40qkVGbi7RC2swEY1SsGl9zKpJQtSTMgA+soAEBQIHDQcbkR2ntNxAylpoqME8QmOIFiZAgD8bEDuHzJ0UZEqBFo6+fSvMqYskQLCOE2seXGRXmuf4NH1E/AEPblKzqddxOdVznXeADytEC+sW91Ur2Pw7ayUKCQZvZRUAQASTPABUaQbWrTXMLMpvfiIPmFCCOvj1qNidltESWgog65b8uV9TrMzxreHUtbSML8mc43eZIAhWfMFSmwEEReeF5ERpXux3W3EqUUDOlKlBMiO70AE3NaAnYbEScMiAe6MgATqc0aJInhGnSoo3TwqTKUJBI9gkAWNlBPrWJHvrbuo+gsEsQ92ignDtyQDYCdZkmNB1NhJ5mh/F7sY4KKiw4JtYTbpBNuulbEywlsBDYCY0jjwvx6X4eAp4LgXHhabG3641n3Ur2QrMWw2zXm1oQ404CTaQo+R00/Op7mEWUlSUKUB9kWFpk8fDifOtRLQvKQdJSNBNo5mxnlFONMhXADwPdHG3/bjT7t+gsDd297l7PYITh0do5db7qMyUJ5BIKc5iYAMedXno333Q6+MO+02CtKg04kGQQCrIoSQB6xGXKkRAAkVzt7dQYpQzLUnLoBFuduZHG50qDsfcAMPh0OqhBzISBwj2iSeZ0jhztvDq419uSWiPvCln6Q4QUpCYSuLAKypUdbaG8cagHAN4twIefSy0F5cg9ZPdgKcJsEhWvQzPI8b2K2CVdk3JMlWUAzb8gdT42qux+5WGcmWwlU3Ug5TJmSYgE3njoKT6xSfARVDAeSjEBanQXE5QXULBQQgZMyBCiAoCct/WPOivAb3sOO5ZUjPYqSLT4f0noaDGfR62Lpec0MJsdRaeNjJHHSZ1r1ndZ5py2ITa6SU3t4W5W+dLuIvyXZquC2Sw2CZCypQntFlUnQG+lrCLQKc2fjEvFfZpUA24tslaCgSgwck+umZum0jhwFk71fVJCkJcUIuCqAYN+IIidevjQjh9vYnBl5SocDpKlQoKIJNzlOpVOXL0qvlg+GVaAjezbi3tq4h1ZkdqttI4ZEnIlI6QkHxJNDTiIJA0BMe634VZ7O2biHw72LDrxMZiy0pQSc2bRCYTMaWq32N6Ncfil5Rh3GoupbyVNiOmYd466cq6EIFGHChYUPf4Gxq8wm0ipBBjgMw4Tofcb1q+yPRAxhMSlxZW7kGdsKUgpJBCRmRkF8yhAzcOlEe2fR+xjnkuud1QBCygAB5NoDgI1SYg6wqOANJspIyrdndNWMeQ4mUpFl2/wCXz0radm7NRh0BKREU4lprDIyoASlI4fOhDbG/7YMNy4qTATfQSdOgJjoa4Zzc2d8IKC3CzEY4DU0C7xbZ+kkoQqEJ4jiR+FWeH2YraWEztOKzG+UEBKo9k8emtV53JxqUz9HMAaJUg26AKJPuq8GNN6pEZsjX1RXbJ2v2Z78p+yrgek8DrY8jRBuxtNWJxqwJI7F1NhIAIAE8pMe/4BzmKU0ojQ3S4hQ85SfiCKu92t4foyszbacqiCrJF/A8ONtOlaqKizneS0avs7GJKcwPAATbSfzpjH4VLgcbIzNlDYKehUqY5ECI5QKo9i76tuDIptwH91OYH3A5vgau2sbCQqIzqMi3dASYB5eqDykmt7TMUYztbZZwr7jAcWkNqIAExEyICSAAQQYGk15Wo7RQ0pwlxKSshJVYalItrw0pVg8qTo61ljW5nze6OHaOhUOOe4+I66ToBNSf2bwxJPYoOUwLmLzOYEwRe09OkWCGU5ZBkXty6mYjTj0qZ2GXNMFQ9b3REdPzrzfkk/JxWRWsAlsJShKW4EERAAuBZIvoIiNfGnUqEe4G3xgkW4XHPwp5JEzMWnyNxa82Hw4VHDhM5k3PFX2dZ17uk9BHSobDYaS+EAmVQQYkxaJnQnRUefK/Yx6CJuBMQLAm8gTF46Xrj6OCAUyeZ4knqRxubcqcbygmw52McOv6NAhOGZlUJsZmOEXnS/WLVwp0aiVEEf1N/EcYplUzmEydLC56XjiOJ4aU62+IIMA9LyCNZHj86APDtCPYKo4GLDnbSbHX8h52OYpGYJOoHDgRPv8AnavO1UJSO/AI4m17EdeHLlXL7a8oSAkETwgATeItNulAh6DEEAwOVyQY5gHUHypvtCE5TPuFrmfGbRysL12ntbnjYqykHQd7JYSJk3E90V2pJMZkkRwMXA1Nupi5OnjQxnrOYXI4Dj+ptau8wgGco1g/OwN/1wpl2CkXOVJtmjmOI6W53r0NJmDpqOIg+rfQeXKhIDl1QRA0B43gE6AzzkwdK6bfCVHMu54fMC9rwP8AvXSFiLJggxPieAE/CeNNuMpKo1NzEjW/Tw1oGd9o4pU8x5TpM9Y6a3pxjOEwsqkzOmsTN/IXrhSgkzASmLZjbnI56nQjhMTXqsYiCCb8BBi4AAHMz86dIRw6uQROsxcRMap10UPnVHvPnQypKAVEggkD1b3E6n2iKt1rDmWFK10Bgd5JNz7oHiNBXmM2u2GyYJIgGL9SNNI87VSpO2Myk4ZxMpyrBjvJAMx+8BoL8edRFOEmcyp6n9GtPZxOfMXGwsJUFlNsyoGnrSACE252qg2jthmSn6H3gZA0jQj1R48tOM10xy34ESPRDvunCPfRnCEocVLaiYBJ4E6SdL8bco35aA5lUCQR8uIPMfoGvlvHbWU6Z7JqBI/swZ0JBkX0BjUVe7nelDE4AJbcnEMiyUqMOIExCF6KGoynwBFdKkaKSPoDEMonv+ZMDgY84PXrUUYtsqUEqSFK4BQObxtEwI1mPAVRbI9J+FxQEKW2TIhxtYuNQSBlkTzqBiXmy4pRclvVOUHvHgJCe6Ji4560SyxXkGAXpi3ueRjF4RKwEIQgnJqSoZu8fAi1tetBOyNsKZUw8DmS05mUkQDZJnvEG8E+Y01o/wBs7lNPuqceJLilEqWDqehFzBtf7I1uaHtp7lrOUJT3dE681ElVpmVK9yU1Ec2PwEpt8h/sDeYMMlDQyEhB4QkESlCEiwAB609h98sSlUh0noq6bcI69KCNi7NxTcJcbKkwEhQIsE6EzEwLc48L2GPQ+mEsthThkd4wBpdXE66DlWMpty2Z2Y541DcMNqba+lpBdDSE3hIGdSjpf7IkamNONZlhNj4wd5ATlMQSoDU6c5EjUfKi7CIKEJDigpz2oAAkzYayOXGBUoJCIAMAn3ibwbcrE1m80ovY5ss4utJVYHC4hIP1oAIhWVRGn2rgETarnAbQcbRAXxBunNoCmEnhZUeHvph8K0BkgGJgyepMdOHMXqTIEzHuAt7zp878Kj5pvezGzp8Z1FSgSVGSSfyMV5TasEhVys+6YtbhalWX2ESGnMkgwYuSBp1E301r3DQqD5CI4xHSDy5UqVIfmiYlcEDLNrA/Aa+MdKhtvCcqUkRPdkRPvHTpSpUxs7LqkpnKCNNb3EgH+EGuCtJ7qhOYAgchH6m9KlQA2khAUQM1oJnQSbCRPT3CuWiVd0XITJCtI4f94mvaVAuXR44iTqZ0taSImb6XEe7lXSMOVCBYi9/hz5a62pUqAZyhRgEAgnS9gRrF7Ec4rtLAmCSCJiCRYWMa+PiT71SoAdVg0mSbEQTA0sNOHv1qK/s0GcilcykkkEaC5MxqY/pSpUroSPMO2G1yMwISQYMyAdLxGtzE2qK++3OdQyq1hIkKggDXTib9KVKrW47OVYxClSCVEQe8L6XCbwNPnU9lr6wpIA4cD1HgbEyOfur2lUeRLc8C8+hSVAXTlygQZM8yLnrNeOwFdxsETlIsDqRIPK0keXRUqpDewx9LAgm4lQSEiJk8SYItOnxrvsBCZHAyNddQNB0v1rylUX5J5HUbNbSCAhCTaO6JA5yNSSZ6TUlOzERmOUj7WW/Xw0+PvpUqu9xnS24JmEgwbcDw/U102SD3VEmNY997xSpUgI/amEnjmIEifDj9mZphOISuUjuqmOMHUXA8fgKVKmhWNoUQkgqkJEi3KZJ8CCePq06RBBEERxHGBHAaeH9VSpR3GcP41CVZTATY2E21MzPMR4nSuUHUJVmgi5EGDm05TOouDPjSpU5bUDGXD3byISYINgOQSeFp8teHruHM30kQOk2nhrHw0pUqlCo6dcubpHjP4JIpUqVS27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data:image/jpeg;base64,/9j/4AAQSkZJRgABAQAAAQABAAD/2wCEAAkGBhQSERQUExQWFRUWFxwaGRgYFxofHBscHBcaHx4XHhgYHCceGR8jHRcYIC8gJCcqLCwtHB4xNTAqNSgrLCkBCQoKDgwOGg8PGi0kHyUyLCwqLC0pLywsLCw0LCo0LCwsLCwtKiwsLC0sLCwsLCwsMCwsLCwsKSwsLCwsLCwsLP/AABEIALYBFQMBIgACEQEDEQH/xAAcAAABBQEBAQAAAAAAAAAAAAAGAAMEBQcBAgj/xABREAACAQIEAwQECQgFCgYDAQABAgMEEQAFEiEGEzEiQVFhBxQycSMzQlJzgZGhsRVyk7LB0dLwFjQ1VNMXJENTYoKSlKLhJWN0g7PxtMLUCP/EABoBAAIDAQEAAAAAAAAAAAAAAAABAgMEBQb/xAA6EQABAwIDBQUGBAUFAAAAAAABAAIRAyEEEjEFQVFhkRNxgbHwFCIyocHRFVLh8QYzQnKSJDRigsL/2gAMAwEAAhEDEQA/ANxwsLCwIUXMzaGUj/Vt+qcfMWV8Szh4uZPUyK0ZJX1mZd+zvdXv44+nc0+Jl+jb9U4+TaTrB9F/Djdg2hziDy81F2ivF9I9ugn+uqqP2zY7/lKPhP8A81Uf4uI/o/ms1iQARJ18QYf3nB4Gv0xzto7Wp4KsaXYzzzR/5K7WD2T7TTD+0jlE/VBf+Uo+E/8AzVR/i4iZhx5LIAsb1EbFgNXrVQbDpsDKRg+aUDqQPecYtB7afnL+Ixr2VjmY9r3CllyxvmZnkOCy7QwHsZaM+aZ3RERzPFa96GcznfM3SWomlURNtJK7C/Y3sxtfc43cYwD0Kf2tJ9E/4RY3/FdYRVd3rGdG931KWFhYWK1FLCwscwIQ5xdxnHRCNNDTVEzaYYEtqc+O/sqD1bHqipswddUs0EbHcRxwswXyLs4L+8BcBGQr6xxTVvJ2vV4Pg7/J7MQ2/SSb/wC1541Ym2LXtDICiDN0J03EFYldDSVMUeh0dlnjLaXKgdjQ1zG25NtTbdCd7FwOBTMeM6AVEUUrsJ0fUiGOUPqZGXZdNzdXYf8A1iRnnEpSWCnh0iacMwMtwscajeRluCTchQu1yfAHESCYsjREd8K+M44v41qcrkglkliqaWRtEgChZUNr6lKtZhYHYju88EPE/FfINPFCBJUVT6YgT2QLXaVrblVG9h12G3XCyG3NEomvhXwFcVZjmFDB6yjxVCR9qaNo9B0AbtGyk2t1s19r+7Dmb8aSNlZr6JY3XllzzWYFQvtDSoOpgQRbUBt1wwwmI7kEwjG+FfGY0XEmc1dHTVFJHTkEDmcy6tIdVmZR0WMdL31HcgdLkWa8USNmMeX0+lXMZmlkYX0oDYKq3ALE267AeOAsIRmRZfCvjPuI+K62hq6eC0NRHVHTG8mqMo46q7IrAg3FrKMXed8TSU600RWL1upbQq6zylIUs7liAzIoHgCSQNr3CyG3NEomviNmWYpBFJNIdKRqXY+AUXPv6dMAvGvFlVlqR1IliqYdYWWPSFYAg2ZGVjbcdGB6jFL6ca95Mshmjm/zeZ0GhR7YaN3DM99wNA7IFvG+JNpkkc0Zlritjt8Uz1j0sMs1VKrJGhclYytgoJO2ptRO1hiryatra2mFSsiU4lGuGPl67IR2TISwuT7RC2tcC5tfFcJyi2+FfAVwbxrJVNUUk6rDW09w4XdGGwEqAm5FyNie8eOIfCHFtZLmVXRVbQhoF1KI42HMBI7V2Y9AyG3+15Yn2br8ksy0G+FfGe1PFFbFnEVDLJCIZkLRSco6mIBuh7dgbq2/uwQ8TVtSr00dM8YaWXS2tCwCBGZn2ZbW0gDruwwiwiOacohvhYyj0oekivyyaJESn0SKxVjrdjpIBuLoE6jYauvXCxczDvcJCWZaxhYWFjOpKLmnxMv0bfqnHybSdYPov4cfWWafEy/Rt+qcfJtJ1g+i/hxvwPxnw81F2ig5VVsHRQeyXFxYd5AP3Y1HIf6rB9En6oxlGXfGx/nr+sMaxkP9Vg+iT9UY5P8AFQApMjj9CvR7BJJM8/ohr0h1TIYNJtcPf/p/fgIh9tfzl/EYMvSV1g/3/wD9MBkHtr+cPxGOtsQAbNYeR8yuZtck4x47vILVvQp/a0n0T/hFjf8AGAehT+1pPon/AAixv+Mlb+a/vWM/C3u+pSwsLCxWopYWFhYELG5JjlvErSz9mGrTSjk2G6xjcnweMA+TKcbEMVmf8OQVsRiqIxIh8b3B8VYbqfMYrct4Xmp10RV0xjAsqzJHIUHgHAVjtt2iegxY9weAd6iBCDuKkH9KMu+i/AT4XGVXHT8QUj1So1PLTmIFwCqnW3aNxb2tA8tV8FFNwTEtUtXPLLU1CCyO5VQgsRZUiVVt2m6gnfDnFvDMGYQ8qcHY3V1NmQ2tcHp9RBBxaHt92dIgqCm1uWUUMTyvBAqKpJPLTp9m+AXjGo5OfZVO40xFDGL2srMHUrtsCOYn2eWJWQ+jKKmdGkqJ6hYjeOKRvgkYbhhGNrg9O7ywQcS5HBXwmGoXUt7qQbMrW9pT3Hc+Rwm5Wu1kIJlXOfunqtRzLaOU+q/S2g3vjM+Gad4+FJ9fy4Z3UH5rarH6+v14JTw88kQgnqpZoujAqitIvzJHQXI6dNJNtyd7zc7yYVNO1PzHiiZdJEWgEra2m7q1hbbbfA0hojnKRdKXoyf/AMJovoh+JxU5/QsmdQVNKVlm5BWaAmx5IPxobop1WUBvaI26Ei24ayMUUKwpNJJGvsiTR2R4Aoim179b9cCmZZBT5nmE7JNNBJTqsTtE9nc7N03si307dT+aLybBeTuuibIhzLJJq+rpJpYvV6emJk0OyGV5LiwIjLIqi176yT4DFF6T6tIc0yuedQ1OvNV9Quo1AAki1tgwb/dPhjxP6PngUy/lasj0XbVJLdFt3tc2t78EEuUrmFBDHXJd2jRmtsUk07sp+SQSR7iRhthpBm1x1QTKvTlNEEMhhpwgXUX0Jp02vq1W6W78Z/6cpVbJ6couhTOhVbAaR6vNYWHT3YkZN6J4IWXXUVE0KtqEDtaK97gsi7Nvvba/fgn4r4eizCmaCUkAkMGW11YdCL7dCR7icQGVrhBlPNKj+lqF3yiqEfcqs1vmKwZv+kHE/wBHmZLNllI6kH4FVNu5kGlh9RU4ZyLI/V0IeaWoYqFLykE6R0QKNgNz5nvOIWUcHeqNIKSokhikJbklUdEY2uyahdenQkjywrZcninJmVT5NTauKayRPZSnUSHu1MkOlfrC3/3Thekn/McwoczXZdQgn80a5BPuGv6wuDDJcnSmVgmpmdi8kjm7yOflMQAPIAAACwAAwuIcljrad6ebdHte3UWIIIPcduuGH+8CdNPBLcgPjzKpJ6Rs1iPwsMyzQ3HSnj7IGx6MbzeNmt7i/hTNEr5PXVBCLEIo7jvYK8xH+8I0PnE313bQqYzGQNBXQR3abWt7rYjcO5MlHTRU8d9Ea2BNrk9Sxt3kknEC4FsdO5MarJf/APSPxtF+ZL+smFg64w9GUOZyrJUT1A0AhVQxhVBNz1jJN9up7sLGqniGMaGmU4lHuFhYWMCmouafEy/Rt+qcfJtJ1g+i/hx9ZZp8TL9G36px8lwSBeQWIA5R6+5cb8D8R8PNRdorLgOjjeTtorGzkFhe2kxWtfYe0d+uNAiiCgKoAAFgB0AHdjHqPNWiFl23JuGcHfTcXRht2RiR/SWX5zfpZv8AExz9p7Gq42sXipA4a/Vd7A7TpYakG5b+uS1Oqy6OW3MjV7dNSg2v1tfp0xjkHtr+cPxGLJeJ5Qb6j9ckp+4yYrqc3dAPnL+Ixs2Ts+pgGVGvfmBiOWs7zxWTaWMp4otLGwRM89OQWq+hT+1pPon/AAixv+MB9Co/8Xl+if8ACPG/YorfzX96wH4W931KWPl/N86rWr6pVqqkKKiUACaQAASMAAA2w7sfUGPnzN80paJnkkg5sktTUm+th0qZFGwNugxfhn5SYbJNh8zv7lWQnqrjD8nw04kE88kqsxZ6qo7nItYSW6Ad2IkPpHFZIIQJacuLJItVP7fcpBktY9PeRis4h9I0NVEY/U4r6Ciu1y6XvupN7WJvgDDWO22NVHBuqMJqAtdJg5udjAMW0hIug2R7USVyyafWqq3/AKiX+LF7mHG4y9YY3SaaRog7M9VPftM3cJLd3hiopfSlHoXnUwkkAALAkaiBbVYGwviu4t46irY9ApYkbYCTcyAA30hj3G578R7OtUc1tSnbfBA8bGSiQNCref0vBhZaVrnpeqqP2SYp+I81qY2JSpqVU3IHPlNh1tctijyHOI4OZzKeKfWABzL9m3eLeN/uwU8QtFVU3PgPQWePbUjW6EDqDbYjE8goVwMpDTaSZBPdJjheJRqFtlBJeGIk76FP/SMPB8WWVZZGYIbr/o07z80eeJP5Ji+b97fvxzS4SoZChqnrNUsq39mw+4fvxNDYZzegSKX4NQuoamt3m53J+oYoa/iGKK931MvVVNyNr9okhU2+cRhF4U2UHuMC6JeZgczngOlqZTMyskx6yROUY7dTY2J87YEMz9ILu2iE2JO2k9fe7D7lHubEGh42mgtrYspv8ouDuL+2dYIv862/Q9yFYtNl0BsmsWzv4I+y/g2CJldjNOy+yZ5XkCn5wRjpv4G2CESYD8r4zilG7aLC5Oq6D69io2+Uq/ji/ppNRXe4JHQ7EX8cSNXMsNTDvpmHCFZCTHsPi2/JkfzfvP78d/JsfzfvP78LMFXkKqeZj2JMWf5Oj+b95/fhfk9Pm/ef34UhGQodyusdrB2JYGXUCAOktkvYC3Z6dL9d8eamslWXsktGWRSABqQkr2um6m5B7wbHpez2ecV0FJIIppLPa+lQ7EA9Lhb6b72viFT+kLLXdUV2LMQqjRJ1JAAuR44O1Y03WhmCxD252sJHGDCs6moYSwgEhTr1CwsbLtva4392PNXNIJlCk6JF07Adhgb6vZPtJqG9wCq7b4vBRJ4fecd9UXw+84eZU5VBklHjb7P245iw9VXw+84WAOSylCX+VvLf9e36KT+HC/yt5b/r2/RSfw4zri/LkovW1MEV3nCwEpusfKDMy3PatqjHQ2Ysb3xS1VNaigRYFaVwZGkWMlhFqIjBIuNyrm+22nGXO5emZs7DPaHDNB5jhPDw71rNb6VcueN1E5uysBeKXqQR8zGGxZKg5eqopHCLazCqsdhv/VvLDdPTNIbIrObXsoJNvGwwSZjlsX5LppY4tMz1DxubkltK7AA9N/kgdcXU8Q+lOWL8lbU2ThmkAl1zGo58uSIuGK/JEp1WripHmu1ylK7La507vED0t3Ytvyxw5/d6f/lD/h4yzLI40qYxVK4iDjmKLhtPft1H426Y7nECCebkq4iVzpDg6lXVYar7jw338d8VGoSdyl+EYfNll3GbR5LUfyxw3/d6f/lD/h4FeJanL2m1USUMagCxeGZWDDvCpTsPDe+A2aBkNmUqbXswI28d+7HZaZlUMysqt7JIIB9xPXE2VSwzZS/BsP8Amd1H2RV6Oa6GhrnqKiqhZWRh8GlQTdtPc0Ci3Z8cal/lby3/AF7fopP4cYXW5TJEVDqQWjElu8IehI7tt8MS0jqoZkZVboSpAPuJ2OIuqFxLjF0DZGGIEOPUfZb5/lby3/Xt+ik/hxjuc19PUR1QbSXMkpgJQ3s85Yb27N1JO/fikipnYgKrMTuAATcA2JFuo2OGyMNtQjTiD09QeSY2Nh+J6j7J3hvK0NNmBkRWaOJSpIvpJ1bgnoemK3hvLo5pJY5DpJjIjYk7Sa0C38Qbkb+OL/h7+r5p9Cn4Nih4dyqSokmjiXU3KYgXAv2l8SO8jHXZVc5tVxdF2X4S1nyXlq9MU6pYNASOhKYyaRIqjTOilTdHDrfTc21eRUj7L4vTkoFHW8yKNZYJIgGUHoxO4J3sQAb+Bx3jDhidII6uaMxyE8uYEqSWAGmUBSdmGx6doHxvh2kztJMpqEb49OSl7+1ErtpNu8qZCL+GnDe/tMlZvFrXQZghw+Wo5ggqoCJCj8AZRFUesLKgayCxPUdmQ3B7jdRiv4XXtT/Qn8Ri+9Fqj/OmJChUFySAANEu+/nb7Rii4Y9uf6I/iMIud21cE2mnHrojcPFfV2U/ERfRp+qMS8RMp+Ii+jT9UYl45hUkNcUxBn0noUsfrLeG+MXkgDhQyKQH5QBeewcfItotfG18R/Gr+aPxOMfb2duv5Te3v0i334rfuXV2c6M3h9V4qeF+XLHE0UWuT2AJJrG3XcJYW6nHc04aMJTmxx3kYKvwsxue5bhdsSsv9a9Zo/WtXM1T6dVr6eSlun+1fHKj1rk0/rWrmetjTqte3LFum3tXxBdDtKmZoLhpe5vd2nK11FrMg9XkRWjRXYEpplnJNutiqd3XBpwMoMSyD/SSX2L2NiF21geHhgSi9Z51L63q16p7arezyU8PPVgu4A/qdN/P+kbEmi6yY1zuxEmTa4NtXfYLUMLCwsWripuadUUsxAVQSSe4DqcUP+ULL/71H9/7sCvp/rmiy6LSxVXqo1ex9pNEjFT4i6g28sY9BMHUMvQ9Pt/7Yre4t0XY2ZgKeMzBzoI3BXHpArw+bVEqAtDUFOVKB2GMcEYexPXSdjiRwVlL1FbCiaRpcSMWNrKjAnu3PgPPEXimieOnynmKULNVMAeuk8qxt3XG+HeHZmRaxlJVhRVBBHUHRip1yJ3rsYaqaeCrBhkMLg08vRW5Px/QAkGqjuDY9f3YsMpz+CqDGCVZAtg2m+1+nUY+XqGpV0BXoNvsAxtPoUo3WnmdlISSQaCflaQQSPIHa/iDixr3F0Lm4vZtGjhhXY+ZiNLrSMLCwsWrgrHOMMmetp6Eq+uaJxSTnuV9IJYjuAI3O17jyxWZhnr1Hq7UwNLTwORzmk0I5BATb5RWONRpGo7nYDrTZJxk8FPWREljUC4b5rk2Z79blSd/EDDkuc0stFSxyiUSU2saEA0Sh21bve6G4AJsdr+WMxlevbQeyGuEgEx4gkmO+w4aovzbLo5qqupoahaSpNQsiXJUSDkr8HqXcdtma2/W9vCLxPmlTT0AMgEdUauRWZeq/BrcofklhpOob2Jta+KLiLO6KtZnbnQyu/MZuWrjeNEMQ7YJAMeoMfnEWw7xdxhBWUyxjmrIsnMuygg/BhApYNe9lBLW632w+KqZQfNMOBjfI0tGu8FW9JmckkWU1TnVMakwM7AEtHzBYG43I8ev24erc5kips2K6bx1a6CVUldUm56bkdQT0xQZZxNSpT0UTmbVTTmdrIpDEm+gXfa22588esw4mpJIa2NTMPWpllBMa9jSb6TZ97m+4wXj1wTNA5/gtPDdnnyV1wXMtZTRtWvzRBWJpaQ3NnQjQWbcqX0mxOKnJa+pifMTUs40wyai47InuOXbUNIYk7AdV8hjnAWbQiJqZ0Z2eZZiNKlAkI1HUSb2sD3Hu63w9LQUVY4iXMat5GJ5YnRmXVba5PTwvgKbmhtR7XD3e6YGs203+e5EeZZnM9W6s7PHFlwqeUbaXkVRbULbjUQbd9hgM4JzyR61IpnaWKobRIrm4N+jgHZWVrEEeFsTl45gE0NWBJzRAIJYCq6HUCxPMvcDvtpvcDuvioizCkppvWKYyuy3MUciACNiLAs4Y6wt7gAC9hfBzTpUS1jmFlyIFt9/3n52V96Qs9qKeSlSOTQ4poy8kYCl2Bcblfk3BIXp2jtin9I0YNTFKAA09NFK9uhdgQTboL6R0xE4qziGoWnMbSaoYUhIdQNWgHtghidyehwuK82hqPV+UZLwwJCQ6gXCX7YIY9b9MSV9Clk7MxGoNvNDtVwjVNG9UsXwIXVruvQWBIF79fLFbkeUz1EhWAXdFLncCwBAJufzhgjz+WSWKmjhuQsNnse/mOdJHuIxQJkdQhvpZfE3I2x2sLiXHD+89odutoN0ib/JeQxY/wBQ+28+ak1WRVzbPHIfC4P3bYqa2hkhcpIpVh3Hz78HtbxIg0jXYgC41uLbdNqZh9+IfEyx1kKSRkGZCFIBYlkJO12jS9ib9OhOJUsVWaWmo33TraI5937rOWjchLL8ull1cpSxXrbr9g/npi4WiFLC5Y/CspB8vLEnhdTTGUyjTqWwJJH1dlHO/uxFrZKdyS0h3/8AMf8A/kxM1XVKhsS0G0DXRKIC+qso/q8P0afqjEvETKPiIvo0/VGJeOMrEOcSH4RfzP2nGPh+mzf2iZfZb4sgdvp0xsHEgvIo/wBj9pxhVHUyPMIF3JcoC0k3j1OmS3TyxW8ErrbNZmDzwj6o44jltXUhF+wspJsbDUllubd5GBumrZJIKbmayVrA3a1MQgVLkk72uT1/Zj1nGVzwTwxDS5m2U8ycb3AII5u1rjHc3yiaCaGIFHMxsp1zje4BuOb5jfEbrZRbTa1oBm1u4Zp8z0V7xZKBV0p3IRZS1gTbUlhew7zi04B/qlODcFTYgggg8wm1j5EYB+JqaWjZAxVw4JBDzjpa4IMvmMGfo7N6aNiSS8hJuxPy7ADUSQLAYkJmVlxFMNwjSDItB/y+5Wq4WFhYsXHUHPB/m0/0T/qHHyvlHxCe4/icfVOd/wBWn+if9Q4+V8o+IT3H8TiqrovQfw//ALl39p8wj30u+zkv0Mn6kOHPQ/8A2iPon/Ziu9JucwzjKFikV2jikDgfJOiLY/8ACfsw/wCjHNYqeuEkziNOW41N0ubWH3Yi43C0YNjvYK7YvJt4BCH+mqf/AFMv62PoD0Vf2XB75P8A5nxgGn4WoPc08jKfFS2x+vG/+ir+y4PfJ/8AM+G34yq8c0t2bRBEX+jkW4WFhYuXm1hgZOeI2DaWjMmpRGbaWYFN47fJtfrrIHTbEFA4qIoy6OrrcFUT4QESFXXsbDsqCL3B233xwUMw29Yy/re3rq9T325vXzx5GSSDfmZaNBtf1pOyetr83Y99sUZHcD0XrA6kP6h8uqeyrVLFF2rSsQQNCWkGp9Ufsdliq3U99iO8Y96rhGuLLyhIulLnnQRMhHY27bP9S4iPRubk1GWkggm9anXuPxvXzx05TJe5ly24tv62lxbp/pe7u8MGVx0HyRnpEkhw+StjThlkPzHIvGqsSqvGCQrRDVYO1wOltu/DMsgVC2lG+BaUFdOk6WjAsTGDuHvYgEdMRGopyQTUUBINwTWrcG1rg83Y22w3JRSfKqMu6EG9anQ2uN5ehsPsGAtdwPRRmkNXBe/ysUlp2ifQZNDWKJcKxEbRg6LMbiQ3Nhpt7sPVhEavJAsUTL2XblqChZgA2ym0bqSNgLEMN8R6fJZJCNEmXOV6aatDbe+1pdt98TjwTWv8ika4t8dfa97e344UHgn2lCR7w6i6ZiqLRF7BwsRY7KrBlEd0ZDH2fbJDAkEWxEoZJHVLMHOqe+hE7YiijcKt47gksV6fbti4/oDmJHxVPa2n40+z832+mw2x7h9HuZqLLDAFveyysBfxsHtfYb+QwQUCrQE+83qFVVFSeTBKikcxyGXShtYHYHR0OksD1sfK+I/GEAVRpIIWQqbgBgbMQNIQXUqLhgfEHfF8fR7mhveKE6va+Fbte/t7/Xhiu9GeZygBo4tjf40n9ZjggqTK1Brgc7bc0S8DejqhqKCCaWJjI6kswnnW9nYeykgUbAdBi+b0UZcesL/8zU/4uLLgnKpKahghlADoCGANxu7HqPIjF5jW2q8ADMeq8xiCHVXkcT5oLb0N5UetKT756j/Fx6T0QZWOlOw91RUf4uDLCxLtqn5j1VEBBzeiLLD1p2PvqKj/ABcNN6GMpPWlJ/8Afn/xcG2Fg7ap+Y9UQE3BCEVVXooAHuAsNzhzCwsVJoX4oq1WZFJ3KC2x+fbuHiwxmeV8NQLMlUtVrUNzNo+yRsT2g2wAcb4MvSfmPq7xzFQwWNtzqv2bvbZgNxGxF/lBR34HPWQhssSOHhlk7Ac6grQxEhdR16lbULbnSLbtfEDMq6nXfSBDDE6qXnEUUs0MxlKinOojQTfUVtv3dPPrh3M6NJ6iCTmEGnc9kRk6iQG03HTZT0viIk0VQsxCxyRRrGJLF7OOWsnZF7ABSlrg3Nxt38evaI6uUHYLFMdLSElXEisBcksyKrEfOv0B3wroFZ4iDoCB3GZ8yucQZRFmDwgTFCEZlHLJLKSO3uRYAr18x4i9jwsYqeOKES6/hAA2kjUXYsLDe4IDWbobHEKnzYKYtATSYnELjWVcKWsgOq19MaNvuRqt7JwsurFFRDGY1UtJE0Zu2k9gFkALHSyLISq9LEkDYkEpmvUNMUifdG713rXsLCwsWKhN1EAdWRt1YEEeRFj0x82cccHPk8wB1PRyE8qS19J68ttuvW3iAT42+l8cKg9RhETYq/D4iph3ipTMFfH71ySTw6De2q+xHd5+7FnUVCoupjYYLvSnnDyZrPC5UR04jWMAAW1xI7EnqSSR9QHneiyBgaumGx+Hj2/9xe7Gd1jC9ngar34d1cuGZ1+6LceSsOAOGWzOXsahAh+ElsQPzFv1cj7Bue4H6Ey7L44IliiUIiCwA/nc998SAoHQY7i9rQ3ReTxePrYsjtDpuGiWFhYWJLCvkdEuyjpc2viRHDM6IFRihJKAfKO1yo6t3droPHEdGsQbA2N7EAj6wdjidSPU1MpEId3YaTp2AXwJGyrt02x3Hki8wvSVCW3kAJ0U8ioxdaYk9lWkYE7ddOkb2J9o7bdcMplss8zJBG8vatqA2v3kt0G/njROHfQ6igSV0l+8INh7rdW+4eWLzNOOaHL15cKoCNgqgFvdYbLjH25n3Lrn+0GT2d0I5P6GZ5AGqZBEveB/E37sFFLwJldKLyASEb3Y3H2ubfZiiOf5pmDWgiMKH5T3LW8gRt9gHnj1S+jUub1s7yN3gswH2Dp9uKnEu+J09yoe4u+N08gryo9ImXU4tGItvDtfgLYr5vTET8TDKw7tEQt+BwW5f6PKGBNaxBth3AHw69cT4GpV2WFfsP7RioFu5qpzM3NWY5p6WqwRkiGaK9wrupAvbuuljbrbGqcCZg8+XUssraneIFmPefHbAZ6cadVo4gqgAO3Qf7OL3gvNVpsipp3DFI6cO2kAkKLkmxIvYb4dQgsBAhSqwabSBGqNMLFeucA0/rAjk06Nemy69Nr3tqt03te/147kudJVU6VEYYRyLqXUADp7mtc2B674oWZT8LFflOeR1VOlRATJG6krYWJsSLWa1jcW3tioovSFTSQQ1GmVYJn5aSsnZ1Fio1WJZAWFgzAC9t9xgQifCxT5VxRHUVE9OqustPp5gcKLahdbWY3BG4I288SIM7RpZo9LDkW1udOgEqG03DXvpIaxGwIJ6i4hWGFivy/PI56ZKmK7xumtQLaiLdLE2B7rE9cVlFx5TyRU81pEhqW0RSOoCliSApsxKXKkAsAD47jAhEeFinzTieOCogp2SRpKjVy9IWx0C7AsWAUgb7/Vj2nEkXPWnk1RTOCUWQAcwDroYEq5HUqDcDci2BCGfSDM/OiQQc5CEJ2NlImWxNuo06z7wvccVNRQxrNAghbSIzGHUuBGLqyi67C5hHavsQg+ULnHE1VBBC9ROjMkYuxXchfG1xcDy3w20cApzPyH0hNej5em1/Z12vbe17/XiMJoHo6MesMnKKxx2VSBIAVWOMqSb6JO07KNjbSfPHuOiEcbskZ1I3YHwlyEJCDqSVAY2A7O/TBM2c0S1EFPIjRSVCa4teyv07IYOQG39k/uxNzQU8Dwq0LtzpOWhXcatLNY3cEdlGN+m3uwZUWQLmeXhI0aKDUwViEGsDVoeyWDWjLcyRdZ9nUR4YlvRaJ4BHFqXmIxJ1EoymOMOCTYWQkEXBIud+1cjpszppJKiJaaYvTW5osNiy6gAeZZiV3sL4lcOVNLWU6VMCExtcqTsTpJHTVtuCN7YMqEQ4WBw8cxBaZjFPaqbTCNK3Y2uNtfZBFyCdrDFhUZ5yxIXhmHLjMh2Q3UdbaXNyOtsSSVnhYoaTjOB/ViRIi1YHIZ1GlyV1BbqTpYruA1r9Ou2LCbN1EphUNJIEDsqabqpJAJLMALlWsL3Nj4YEKizv0W5bVzvUVFPrle2pubKt9KhRsjgDZQNhj3kPoxy6imE1PTBJQCAxeR7X6kCRiFNtrjexI7zh6s43iiSB3inAnmMKDQNXNDuugqWuN0Y6vZtvfDubcWLTJLJLBOIohdpAqkWsLkDXqIBNuncbXG+BCvcLFTS8Qcy1qecXjLqSqWYDTsDrsGOoWBtffww1k3FsNVBJPGHCxMyurgK6sg7SsrNdCPBrfZgQrvCxFyyv50SyaJIwwuFkXS1u663uvuO/iBhYEL554P9Hk1eQ7Xjg63PVh5X6Dz/wDvGmT5hQ5PCFQKCO/vJ8h1PvOKri/0iJBampF1Odgq/tt1PliHwr6L5apxUV7Fidwh3Hut3/h7+uNb3F3vVOi3VHF3vVT3BVrZpmObuVgDQwn5Zvcjx7rj3WHng34W9EdPT2eUcyTrdtzf3931YN6HLo4VCxqFAxJxQ6oTbcsz6pdYWCap6VUFkUKPIYFK74xvf+zBhgXlpS8jgC/1e77MOkYMqLDBUjKqjWhiJtfofP8An8PPFaYir6T3XxcQZGV7WrteA2+//thuahMnbJF7eW+3jtt07sPOATGhTzAEwhD06/1SL89v1cO00gXhRif7g4+1GH4nET03VQekjt1Dtce5cEvo/oI5sno0lRJEMK3V1DKevVWFjhO+BvirH/ym+Klilk9RvzyB6vf2E6cvxtit4elY5Rl0MYDPNTwrYtpGgRqZCSASOyCtwDuy4KxlcXK5PLTlWty9I0W8NPS3lhqHIKdChSCJTGCEKxqCgJuQpA7IJ6gYqWdC3BMhpq2soHCr2vWoEVrgRymzqLgbLIG7vl/YEcNvpyvKvWWVstdzziF3SUTOY+a9yBDrAB2WxAuxBtjYpslgeTmtDE0mnTrMaltJ+TqIvbfpfAJlHEbtSuafLKL1ax5gSsiEajTch1EFhsd7jFtOk6pJbu5geaRcBqrDi69FXU2YqCUYerVKqCSyubxOADuRLZeh9u22LSpjdY46cBHnnYySqWsCgIMpvYnSLpENjsy+/ARTeldVPq4oqcRp0LVo5Q0kEWZobAAgWt4bYmZ56RGp5BJNl9Lz0GkWrEaVQwv8mAsqnY/ZjR7BXkCLnmPuq+2ZEyrXgd/VZK3L3CpyWM8Kg3Agmu1l2Fwkmtegtt5XE+GyRRZKtSQaAkNqUaSlSsjGIStfeMnYWA7QW5ttjyfSxFJLrbK6cyONBkaZb6TYaWc099PiCbYuc/40WhhihbLqUxVCFjHHMOVpJA6erhWv7vtwHAVw4NLbnS4+6Qr0yJlX3FZH5Uyf6Wf/APGfEX0hoZqnLIIT8OtWk7FdykKK+tmt7KtcLc9TtgOb0qwnRqyqBzGLIXmDFR4KzU5IHkMWOT+mAGZI0y+OPmyIpKzD5TBdRAgGq3v7sSOzsSBOX5j7pDE0jaUaekxCcprgBc8hunkLn7sSKrNUGWGZSHU0910kHWTH2VW3tMxIAA3JIGL62B3OcsgpYubDDDEyuGBWJOpO9trKWuQW67nHOe4MaXHctLWlxACiZpkENRUpTzAOvqTDTftbSx2kU9VKlR2h32xVJVVUNZQUVVqlAqGeGqt8Yi0tQCkncsq6l8dQ38bC2a8Q1gm58caSOpCc0UitIx2JCNoLBRt3kbbnHip45zJlWRkLFSSgNN2kYKV1KChIurML7bMR34pbiGuAIBU3Ui0wVoPCsgOZZvY3+Gg+6ljH4g4rKClalrKrLkDCKrJqIWF7RqxC1Cg/JsbFQO+QbYz2Hi+vjd5IIEhLH2vU0Rjc2sW0Anci1zviUOPc1165FfWoKBxRgsoaxZbaLspKKTpNtl8MWdoFHIdVofHagVGUqpC2rLDbYAQyC1vsGLTOpzHHVLLOra6d2RLAFVRCJGsPk3dO0fEDwxjeacd1EqKZWhkmRrWlpI2I3NtIdbg7g32vi2pMyqQ+mWOJi8ZEtqBQJI7XVdRjIazfIOImu0CforRhnkwI3b+KueH5CpyVasqaX1eJqZwNIFUIgAkhN73QsUO29xYm1ifP+GpJqo1FFVmmqkRY5FZNccibsoeMkWsWNnH+0PHGcJxXWmkjh9UBjKsHj9VUL1ARhHyrAdDtfpfDkfEtSAWlhLSldKSepBmVV+Sx03KhibKTvhGuBuKYw7jvHrwRRmGdyVMGUvOqxzDNQjhCdBaIVCM6X30ki49/fgi9J5/8IrvoWwHGrqW0LUU8MjxgDemjYJYXuvZ2GxtbxxJqc1qJo7TRh0tcI9MGA26aGXf6xig42mNx6LUNmVToW9f0Wj5Z8TF9Gv6owJ5hlqpnMIRiqVcMjzxi2mRoDFocjxs9jbqFANxitoc6q0iAAKKL2CwLYW/2QotiFPmU0lQWAjkmQqA3q8ZdQRfsOVJPQA22+vCGPpExfooVNn1Gbx4T9lqmFjODxPXKSJDIpBt8Uov5i69MLCO0KY3Hp+qo9mfuVPlfowlhihkR258soEkulSUQxudVm+TrEe3X9hFBm2Z8xrxcsWVTdBIgZVIJRVkRtLne5O2wtvfB1CvZW/gPwx7tjoPfUOhHSfHXu1kWVfaT8QlBbZhmkkLOEiiZTHdDGXYgpEXKnmAGzGVbW3C7Hvx7qK7MeW8kSoXCx2R4zYklgxFpexbZiCW6YK6yMmNwpsxUgG9rEjY37t8BYbMWSlVYpYnhUCR3kRlkNlU7ByZNtbXcdbd+KjUc2C97R3gX08fM3N9FJpDtwUhM/wAxbXakC9l3j1W3tHZYjaTZzIL36aSBsd8UsmbZmrErEp3vazj5K9wYX3LdbDuv3m7nGZJMzKOakevTui81S1OQpAIUPbngNYW0jpfejrqXMSwsUuUW5Aj0h9y62LBtI7Kg+ROLG1IPvPaP+vdz9eCtaBwCuTmuYhZSI1kOsFAY9ICGRb9oSnXaMk7Du7+mK6ofM2jlJEY0qdEfLbt9SADr2OoINx0v07pkozNEUQOJBYk3SMENpTsai1iL697bX6m2FHUVyzuSziN72F4mWM6pCSdV3ItosB7tsV9tAk1G/wCMHuv6PfCjHABC3pZMwpdM2g6X7DopUMDGL3BZtw198Hnoy/smi+hH7cZ16Q66ebLkknUJeQqieAWNQzE9+pwxHkVxovoy/smi+hX9uNF+zaCZ1v3d1uluCKwhjfFE+FhYWILKljAPRZxEKepEUh+BqFEbg9Ax9lvvKn87yxv+Pk+Mdke7Ha2ZTFVlRh3x9VgxjywscOaLsw4TFHXTLKuqnpxzd/8ASIT8HHfvLNZDf5rnuxTxUk1ZI8rMo1P25ZGCRhm3tqbb3KLm1trYM/SXXPJQZazG5kjDufnMI1sT7tbfacDcKzS0CLKyQ0cUx0yFCWaVg10UDeQ2JPcAAbnbHSo1HOph7tdPXEk7vssj2jMWjTVVueZDNSScuZdLEBgQQVZT0ZWHUbHBDx/8Rlf/AKNfwXHr0iW5OWaSSPU1sWABI23IBNj5XPvx643RTFlIc2Q0kYY+C9m5+oXwNqF5pud/y8igsDc7RyQ9Dw5IVRmaKLmC8YlcKXF7BgLbKT0ZrA+OO0FDJDXwxSqUdKiIMp7vhF8PI4I/SZVaMwlR6WBlCoIy/O3j5Y+ZMq2DaxYAdPrNVNn01ZX0s86orGSFQUVlVgswF+0zX7xe/dibKj3szHQift+qRYxroBuCF9FYFfSXmAhy+SQ2NnjG97byKO734KsCPpUJ/JsllLNrj0qOpPMWw388eMqgFhB4L0FGe0bl1kLKs84rn9WighnljZZJDLynYMdRupLJ2tCrboQLm3dgqyWrlk4blb1ibma5AJWkbmbT2HbvqGwt1xmE0EkZGtRd1IvqI96H+d9saRkiD+jMl1t23JU/T3sfIn8cZ6ZhkA7loqtGfMRF7hBeWcZ1McNTFLNPLFNHZOYzO0UwZCO0xOkFQ5t5D6zjh6rkPDdSZJpAymReYXOpV5g+Ve+wNuuAWkpuwzXsJAQFXaxPfc7MLbXONAyLKbZBUwi19bDtdN2QkHyxFlYEmeHrorKmGfTa06gnT1xhZmMvIL6lZuST2wSZHLAFQQfZG+oP9WCvNZpxlVKOZMyJO7MvMbW6kAqhPeAZOh2sMSRSxR6pZBd/aIHZ1lU03sPZTYfXiY0hajQkC5nmNgNuibAeA6YytxLi0nl9pW84IBzQd5+hjyupXo4qJpMpr1aV1IMgjJZrxBoFIAYnUNJJI6YH0oZ2fTFW1hvsD6xL1233bz+7Bbwk1qLMyoWQBm0h/Zf/ADZNmt8k9D5YpKfi+SnkRnoaURh11ujNdV1AMwve5Xrbyxc9xdkh0TuVdFraZqe5mjlyXJ+J6poTAZJY50KpLOtgZFjMgup+QWLID39k+OL/ANHssvq9cJJpZCACrPIzEXR/ZYm46YGal11s4JKkub+KsxNx5eZwS8APeGv2+Sv1/BvviujWfUqX0gq/FYWnSw8gXJCGcpzipppkJqJ5oX1LIjyNJ2WU6WGonSynSdj0vgpyuBqnL6jkyMsxk0SOu0uldJKgrupZTcWsbMMUdDCdw1hdD7IuQL+yPAnDbesUT+s0roJJG0vTm5SUAd63uHUC2sX+vpjPSxLc4FTgYPCVHGUG0gezGpBjjCro6XMIrrR1cyLftLI+qx8AZb287W3wsGeW8eZdUAmqEdJOLa0mIFz4rJYCRdjuNxtcDbCxpyYofA5pG4n9lz3VsOTdkcvRUP8Ao5n395g/TTfw4X9HM+/vMH6ab+HHqfiyrFTNAqKxihEwJqHGpCzC3sHQ3ZPiMX3Dmeeswxzh3CyIHCuxBF/Hfe3l1x0jjSBOUfJZ+2dwHRD/APRzPv7zB+mm/hwv6OZ9/eYP0038OCmDPIy5X1hS+rQV1+yxFwlifaI3A6n8Zjytt2yFXv1Ek2/H9uD20j+n5Jds7gOiCv6OZ9/eYP0038OO/wBHM+/vEH6ab+HF7JxGruAs3Vii2Y2LDVdAw7LONLXUG4t0x6mzJkUs0rKqi5Jc2A8Sb7DC9uP5fkn2zuA6IePDWe/3iD9LN/Dhf0az3+8QfpZv4cW39Ko7X9aFiFPxh6ObIevRjsD3npifl2Y83UVmZlQkMVcmxXqvXYixuPLB7cfy/JHbO4DognPPR7nFVHy5ZqdlvcDmydfrQ40jgzKHpaGngk064owraSSLjwJAv9mK1eINTuiOCyW1LrJK3vbVvtex3PgceqTO1mXUsjEXI1JIxFxsR17j19xxB2MzCI0UH1HPsUVYWBeolkU/GOQeh1H9+B7ijiuelEBUcwTTJDvK66We9m2U3Xsm/f0xEYiTACqhaTj5UopgmklEk29l9Wn/AKGU/fjba3OqlJIFWzCQkMTM40kKWNhpOoEC29jfuOByf0e0UaFneRUUXLNIoAA7ySuOrs/aNKgHdpN4iPFZMVQdUjLuQpmvHEtTFHFLBSlIhaMKkqlRYCwIm8APsw3R8WMlJ6q8MU0avzI+Zq7Db79kjUO02x+ce7bBc/ANECgLyAyGyDWO0bXsvZ32BPu3xMb0ZUcaNJM8iIouWMigAfOJ07Dzxv8AxXBRlgxrpv6rMcNXmZHrwQLm3Fz1McCSQwHkqFBCkalB2XssNK9LhbXt17sNZ5xTJVpGkkUCiJQkZjWQFVFuz2pWBG3eDg9b0cUJVTG8ratwQ62t/wAOIq8EZdypJOcxEbaWIkWyEC51HTtYb79AR44Y2tgxEA25fqkcLXO8X9cEORcfyNEkVTTwVQjFo2mUl197A7j7L95OK+jzJ562mdwotNCqqihURRItkRR7Kjwwbj0c0lr3lta99Y6f8OGsu4ToC6PFMzMG1IRIpuUa+xC72K728DiP4rg2g5QeikMNXJEkLY8CHpVVjlkugkNqjtYgH4xb2J2va+G6rOeWLyTFASBdnIFybAdepJsB34rM/kaqpXSNud2gLa7i6sLg3NrjY2PljzD8RLTZdmgB2jZO8LOOawfRNo5N76rdkX+USfZsd791/PBxHnFE+WS0oqqRXkZiI1mQjdweoNrm1/ecDubZIhiCSwSQsF1EpUQKpRSAzENq0qNS3NrbjfEmDhoxbCjnAHfz6Y9D19m+M1M5Wkxc2jTxXUqua94GcQDMm/hroqKly7QX1OAoJ0C4I8eoNjcdLYJeHuJYqdZoasFKWqsyTKp0JJpVCrAbqOwrajtfVe18VpyRKiO8VNO6Mxbmx1dMQSCdvA2vbpta18TI4o0HLdJNdwpVqmnJuV1CM7ddPda9t8IBzXZtd0clOpVp1GZJAi4M71GzmiR1Y+v0Oh9tfPAFvJACR09kfbjsGfU8qrDC5McSsAxBUyMxDPKFPsi+wB3sPPFfJ6MY5X101NOyML3SppQAQbEAMhOxBG222Gcv4VhS8mmYpG+lz63SlVYEDQ2lAQbkC3u8cXGlSNOG28+5Z6eNqdsHVCDu4D1dGvDOaUkFNVwTVdMjzsdKc1bgGFEF99iSDt7sVMoF7G1hbdSCD9Y2bDknDQZg3qkxN7359Pv9q74mQ5O3Q00wHhzoOvjsPfjLVGcNgaLp4evTpOe5zwcxnd91TzSWO/UW3v2QLXt5+GCLhLPKSnjqFlq6aNpguleavTS1iQDt7QFvLEcZA79Kabb/AM+n+25Hfjw3DVzY0jj/AN6m2+7BQBpGYUcVVp125c4A8PunqCVY+2xV1a4UxlSGsfa1C+2O0ef0rQiKSoWOpDyqusm+kPqUNIB2PbFiSD1t0OJEPCcxAtTTAeU9Oez80C1rd+HKbg9gHvRSdrvaWnJB+o/jiluGLcxLCQe/j3KqvUovaDnuL7o80P8AEuQU05jaarpaaSxBBlVtQ7rEeH7cLF6eHqiPsx5bceKz063279v5vhY0U21WNDW0zH936LlPcHGS4dFSVwifMZ3np6h4DSrFdaeoOphI2pRoTcENs3snuOCfgCnnWhhFWLzqp1MxBIFzoBI6sF03P2knFpT0pbc7L4/z+OJEVSNQUbL3eZxaXSIWVAuZc01VW/LmNOKyB3TkSguscUSCSNil5NEsYJRb6lUkbW1F0CGSGVUYoXjIViCCrFSASpFwQT0Ivt5Ykz0TFieoJJvf9nXw+7HpyI1Kg3Y/d+7rgc6UkDy0bzZclIkUiTmONAOWwWJ0Md5OaQEsliQyt2rHTcggF1RFZiDb3d1j3fsxLpJBbqFA7r7k26nx92PcSAlnvqI8OnTuv4eOETKazpcjqYWiaOnaQUknKS5YGaCSxiF77iB2W+q4GlmBBBwZ5VTGJRGLyWFmJG7G/ac2FgWYknzJxYesFblzufkju77+X8/UrgoLHSDux6nqfv6ffhl0pILr6Rpp5ZKcNFUwFRG7xuqyJp7ULsygPGWJ6HslVYedvw6jvCmpGjdi7MjdULSuxBPfa/Xv69+L80wC2XSARuxG9tun24YNQq9lb+Z7/qP8/twiZEJpVQLMAovpFv5+7Apx1lMkkMRRGdqepinMaC7sqX1KouLtpckDvtbvwZQSgLqNgvcP53JOPENatzfbz7z9l/L3YGmDKSGo61aiaPQsoERZmMkMkYuVKBPhVUk9onYEDTv1GJGeShaeXUpYMjLpEbSXLAqAUVWJG++1rYtZmXe1yT39APq+7fDGCbpobpMqljq6SONWaj5rSLsdUH+bTryiDuIyXGm9tB7PeLXHG0xajqkQM14JEVUVmJZkKjZATa5Av0A3NhfFxSdlHb6h/P1/d5YixxFjYDDzaFELxky8yOM7hdC31KynYdCrAMvQ9RilzCkY1zqq3p6lVeUm+lWiAUixBBMq8pdNx2Uc773JZ5Ao0L/vHz8McpNyAB2j8o93mB44QMFCaeMgaiDbqdiT9g3P1YEuG3YCDWKk/HjQ9NKiKzzF1lLtGqi0epQSSx5pAPtAnNRWL3do/d/392OVE6MALm3WwG/f3nADAQhXi4MYECiQnnwH4ON5CAkyOzaUU9FQncb2tuSBh3huN9U6Sq4n5rPJKY2WOQEIEdHI0D4PQpjB1Aq3Xc4Io6lApFivu62957+uPSrrAJ7Kjz2P8+OGHe7CEKcVUTK3Ng5hnWAhfgWeGZSzXp5BawuwU3JW2u+4DYIRCwGpgRbc9587D2mPuFziRPWDbSOnQnu9w7unXDUM41XbteZPTfrhEzZCp+BqW9FGrCSN0LhkeJ0IvI7A2kAuCHBv06jqDaPxJAddIqI7aaxZGMcTsAojmUuxjU2u0q9dzcncBiCiacH5ex7lG5956Y9Usi9dlA2AuN/M4eb3pSUFoyjW6EG+3nvfbxvf3k+OB+akIzLcShJIhI/Yl0GdGAjLNbQfgixNzbUkV7MEwUowLXUa263OwH1H9uO1SrcFmuQACB1J6/V1wgYTUWFCT2Rc9cPS/CP2b/X3YfgdWGkC3iB06nv6nuw3JMEGlOvefDy/n8cRQpSAAFR0Ub/yPr92Kpjvh+ml6qRqDeHXEienUAX2A6nvPkMNCusu+KT80fhiTiPQW5aW2GkYkY6jfhCglhYWFiSEHtKSACdh3Y8YWFjkKac9Yb5zfacN4WFgQljoYjobYWFgTXMLCwsCEsLCwsCEsLCwsCEsLCwsCFKgqlC6WF/27441ZtZBpB+3/t1xzCwJKPjoxzCwJoZ/IFUaZEFU3M5ySMxeTZOQQ0avcl/hCHAYaPFLDSbJaOb1lnL2jYnYO2yaAFRY9OlGD6m5mokjboQEWFiZcUk1S5fUoo5kup9bl7M2nSIjGgUH81JGB21s5HdhuLK6gCJTKSqTByGmmJ5fKAKa7hpCZdT2e62a29gMLCwFxBQvAyyrBcie4MU4S5N1eSZWj6qVskaFQxBKliLMuJ9JQyCZDqOhYtGgyyOdRc2YsxAewAGplLeY31cwsMmyFIoKzmwrIBbWuoDwB3W/naxI7jcXPU0ZyisWkMS1I5xWUa2MrDdLLpYycxSGswYs+k3sLWUcwsKcswhXDRVAqjIktotRsmo25Zhto5WnTq5wEnMvqA7I2xWwZRUiONWmJKVCSNeaYkxiAq6GS4d9Ux16W2AsDcALjmFiIedEK+nkk7ARtI5gLb2uulrrt16jbyxX0dDOGS7gjnMxvI5JjZDYG4sSrnZQFWygix2wsLBmgJrqZdVKJtU2gyTI8bo7MUQSdqMK6gBTHGp03ILPJ0G+GPUKtjTtJN2kMxk0yPoOudWUaCLSKsQdAGtpuLEkasLCxaTu9aKK0TLvik/NH4Yk4WFje34QopYWFhYkhf/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data:image/jpeg;base64,/9j/4AAQSkZJRgABAQAAAQABAAD/2wCEAAkGBhQSERQUExQWFRUWFxwaGRgYFxofHBscHBcaHx4XHhgYHCceGR8jHRcYIC8gJCcqLCwtHB4xNTAqNSgrLCkBCQoKDgwOGg8PGi0kHyUyLCwqLC0pLywsLCw0LCo0LCwsLCwtKiwsLC0sLCwsLCwsMCwsLCwsKSwsLCwsLCwsLP/AABEIALYBFQMBIgACEQEDEQH/xAAcAAABBQEBAQAAAAAAAAAAAAAGAAMEBQcBAgj/xABREAACAQIEAwQECQgFCgYDAQABAgMEEQAFEiEGEzEiQVFhBxQycSMzQlJzgZGhsRVyk7LB0dLwFjQ1VNMXJENTYoKSlKLhJWN0g7PxtMLUCP/EABoBAAIDAQEAAAAAAAAAAAAAAAABAgMEBQb/xAA6EQABAwIDBQUGBAUFAAAAAAABAAIRAyEEEjEFQVFhkRNxgbHwFCIyocHRFVLh8QYzQnKSJDRigsL/2gAMAwEAAhEDEQA/ANxwsLCwIUXMzaGUj/Vt+qcfMWV8Szh4uZPUyK0ZJX1mZd+zvdXv44+nc0+Jl+jb9U4+TaTrB9F/Djdg2hziDy81F2ivF9I9ugn+uqqP2zY7/lKPhP8A81Uf4uI/o/ms1iQARJ18QYf3nB4Gv0xzto7Wp4KsaXYzzzR/5K7WD2T7TTD+0jlE/VBf+Uo+E/8AzVR/i4iZhx5LIAsb1EbFgNXrVQbDpsDKRg+aUDqQPecYtB7afnL+Ixr2VjmY9r3CllyxvmZnkOCy7QwHsZaM+aZ3RERzPFa96GcznfM3SWomlURNtJK7C/Y3sxtfc43cYwD0Kf2tJ9E/4RY3/FdYRVd3rGdG931KWFhYWK1FLCwscwIQ5xdxnHRCNNDTVEzaYYEtqc+O/sqD1bHqipswddUs0EbHcRxwswXyLs4L+8BcBGQr6xxTVvJ2vV4Pg7/J7MQ2/SSb/wC1541Ym2LXtDICiDN0J03EFYldDSVMUeh0dlnjLaXKgdjQ1zG25NtTbdCd7FwOBTMeM6AVEUUrsJ0fUiGOUPqZGXZdNzdXYf8A1iRnnEpSWCnh0iacMwMtwscajeRluCTchQu1yfAHESCYsjREd8K+M44v41qcrkglkliqaWRtEgChZUNr6lKtZhYHYju88EPE/FfINPFCBJUVT6YgT2QLXaVrblVG9h12G3XCyG3NEomvhXwFcVZjmFDB6yjxVCR9qaNo9B0AbtGyk2t1s19r+7Dmb8aSNlZr6JY3XllzzWYFQvtDSoOpgQRbUBt1wwwmI7kEwjG+FfGY0XEmc1dHTVFJHTkEDmcy6tIdVmZR0WMdL31HcgdLkWa8USNmMeX0+lXMZmlkYX0oDYKq3ALE267AeOAsIRmRZfCvjPuI+K62hq6eC0NRHVHTG8mqMo46q7IrAg3FrKMXed8TSU600RWL1upbQq6zylIUs7liAzIoHgCSQNr3CyG3NEomviNmWYpBFJNIdKRqXY+AUXPv6dMAvGvFlVlqR1IliqYdYWWPSFYAg2ZGVjbcdGB6jFL6ca95Mshmjm/zeZ0GhR7YaN3DM99wNA7IFvG+JNpkkc0Zlritjt8Uz1j0sMs1VKrJGhclYytgoJO2ptRO1hiryatra2mFSsiU4lGuGPl67IR2TISwuT7RC2tcC5tfFcJyi2+FfAVwbxrJVNUUk6rDW09w4XdGGwEqAm5FyNie8eOIfCHFtZLmVXRVbQhoF1KI42HMBI7V2Y9AyG3+15Yn2br8ksy0G+FfGe1PFFbFnEVDLJCIZkLRSco6mIBuh7dgbq2/uwQ8TVtSr00dM8YaWXS2tCwCBGZn2ZbW0gDruwwiwiOacohvhYyj0oekivyyaJESn0SKxVjrdjpIBuLoE6jYauvXCxczDvcJCWZaxhYWFjOpKLmnxMv0bfqnHybSdYPov4cfWWafEy/Rt+qcfJtJ1g+i/hxvwPxnw81F2ig5VVsHRQeyXFxYd5AP3Y1HIf6rB9En6oxlGXfGx/nr+sMaxkP9Vg+iT9UY5P8AFQApMjj9CvR7BJJM8/ohr0h1TIYNJtcPf/p/fgIh9tfzl/EYMvSV1g/3/wD9MBkHtr+cPxGOtsQAbNYeR8yuZtck4x47vILVvQp/a0n0T/hFjf8AGAehT+1pPon/AAixv+Mlb+a/vWM/C3u+pSwsLCxWopYWFhYELG5JjlvErSz9mGrTSjk2G6xjcnweMA+TKcbEMVmf8OQVsRiqIxIh8b3B8VYbqfMYrct4Xmp10RV0xjAsqzJHIUHgHAVjtt2iegxY9weAd6iBCDuKkH9KMu+i/AT4XGVXHT8QUj1So1PLTmIFwCqnW3aNxb2tA8tV8FFNwTEtUtXPLLU1CCyO5VQgsRZUiVVt2m6gnfDnFvDMGYQ8qcHY3V1NmQ2tcHp9RBBxaHt92dIgqCm1uWUUMTyvBAqKpJPLTp9m+AXjGo5OfZVO40xFDGL2srMHUrtsCOYn2eWJWQ+jKKmdGkqJ6hYjeOKRvgkYbhhGNrg9O7ywQcS5HBXwmGoXUt7qQbMrW9pT3Hc+Rwm5Wu1kIJlXOfunqtRzLaOU+q/S2g3vjM+Gad4+FJ9fy4Z3UH5rarH6+v14JTw88kQgnqpZoujAqitIvzJHQXI6dNJNtyd7zc7yYVNO1PzHiiZdJEWgEra2m7q1hbbbfA0hojnKRdKXoyf/AMJovoh+JxU5/QsmdQVNKVlm5BWaAmx5IPxobop1WUBvaI26Ei24ayMUUKwpNJJGvsiTR2R4Aoim179b9cCmZZBT5nmE7JNNBJTqsTtE9nc7N03si307dT+aLybBeTuuibIhzLJJq+rpJpYvV6emJk0OyGV5LiwIjLIqi176yT4DFF6T6tIc0yuedQ1OvNV9Quo1AAki1tgwb/dPhjxP6PngUy/lasj0XbVJLdFt3tc2t78EEuUrmFBDHXJd2jRmtsUk07sp+SQSR7iRhthpBm1x1QTKvTlNEEMhhpwgXUX0Jp02vq1W6W78Z/6cpVbJ6couhTOhVbAaR6vNYWHT3YkZN6J4IWXXUVE0KtqEDtaK97gsi7Nvvba/fgn4r4eizCmaCUkAkMGW11YdCL7dCR7icQGVrhBlPNKj+lqF3yiqEfcqs1vmKwZv+kHE/wBHmZLNllI6kH4FVNu5kGlh9RU4ZyLI/V0IeaWoYqFLykE6R0QKNgNz5nvOIWUcHeqNIKSokhikJbklUdEY2uyahdenQkjywrZcninJmVT5NTauKayRPZSnUSHu1MkOlfrC3/3Thekn/McwoczXZdQgn80a5BPuGv6wuDDJcnSmVgmpmdi8kjm7yOflMQAPIAAACwAAwuIcljrad6ebdHte3UWIIIPcduuGH+8CdNPBLcgPjzKpJ6Rs1iPwsMyzQ3HSnj7IGx6MbzeNmt7i/hTNEr5PXVBCLEIo7jvYK8xH+8I0PnE313bQqYzGQNBXQR3abWt7rYjcO5MlHTRU8d9Ea2BNrk9Sxt3kknEC4FsdO5MarJf/APSPxtF+ZL+smFg64w9GUOZyrJUT1A0AhVQxhVBNz1jJN9up7sLGqniGMaGmU4lHuFhYWMCmouafEy/Rt+qcfJtJ1g+i/hx9ZZp8TL9G36px8lwSBeQWIA5R6+5cb8D8R8PNRdorLgOjjeTtorGzkFhe2kxWtfYe0d+uNAiiCgKoAAFgB0AHdjHqPNWiFl23JuGcHfTcXRht2RiR/SWX5zfpZv8AExz9p7Gq42sXipA4a/Vd7A7TpYakG5b+uS1Oqy6OW3MjV7dNSg2v1tfp0xjkHtr+cPxGLJeJ5Qb6j9ckp+4yYrqc3dAPnL+Ixs2Ts+pgGVGvfmBiOWs7zxWTaWMp4otLGwRM89OQWq+hT+1pPon/AAixv+MB9Co/8Xl+if8ACPG/YorfzX96wH4W931KWPl/N86rWr6pVqqkKKiUACaQAASMAAA2w7sfUGPnzN80paJnkkg5sktTUm+th0qZFGwNugxfhn5SYbJNh8zv7lWQnqrjD8nw04kE88kqsxZ6qo7nItYSW6Ad2IkPpHFZIIQJacuLJItVP7fcpBktY9PeRis4h9I0NVEY/U4r6Ciu1y6XvupN7WJvgDDWO22NVHBuqMJqAtdJg5udjAMW0hIug2R7USVyyafWqq3/AKiX+LF7mHG4y9YY3SaaRog7M9VPftM3cJLd3hiopfSlHoXnUwkkAALAkaiBbVYGwviu4t46irY9ApYkbYCTcyAA30hj3G578R7OtUc1tSnbfBA8bGSiQNCref0vBhZaVrnpeqqP2SYp+I81qY2JSpqVU3IHPlNh1tctijyHOI4OZzKeKfWABzL9m3eLeN/uwU8QtFVU3PgPQWePbUjW6EDqDbYjE8goVwMpDTaSZBPdJjheJRqFtlBJeGIk76FP/SMPB8WWVZZGYIbr/o07z80eeJP5Ji+b97fvxzS4SoZChqnrNUsq39mw+4fvxNDYZzegSKX4NQuoamt3m53J+oYoa/iGKK931MvVVNyNr9okhU2+cRhF4U2UHuMC6JeZgczngOlqZTMyskx6yROUY7dTY2J87YEMz9ILu2iE2JO2k9fe7D7lHubEGh42mgtrYspv8ouDuL+2dYIv862/Q9yFYtNl0BsmsWzv4I+y/g2CJldjNOy+yZ5XkCn5wRjpv4G2CESYD8r4zilG7aLC5Oq6D69io2+Uq/ji/ppNRXe4JHQ7EX8cSNXMsNTDvpmHCFZCTHsPi2/JkfzfvP78d/JsfzfvP78LMFXkKqeZj2JMWf5Oj+b95/fhfk9Pm/ef34UhGQodyusdrB2JYGXUCAOktkvYC3Z6dL9d8eamslWXsktGWRSABqQkr2um6m5B7wbHpez2ecV0FJIIppLPa+lQ7EA9Lhb6b72viFT+kLLXdUV2LMQqjRJ1JAAuR44O1Y03WhmCxD252sJHGDCs6moYSwgEhTr1CwsbLtva4392PNXNIJlCk6JF07Adhgb6vZPtJqG9wCq7b4vBRJ4fecd9UXw+84eZU5VBklHjb7P245iw9VXw+84WAOSylCX+VvLf9e36KT+HC/yt5b/r2/RSfw4zri/LkovW1MEV3nCwEpusfKDMy3PatqjHQ2Ysb3xS1VNaigRYFaVwZGkWMlhFqIjBIuNyrm+22nGXO5emZs7DPaHDNB5jhPDw71rNb6VcueN1E5uysBeKXqQR8zGGxZKg5eqopHCLazCqsdhv/VvLDdPTNIbIrObXsoJNvGwwSZjlsX5LppY4tMz1DxubkltK7AA9N/kgdcXU8Q+lOWL8lbU2ThmkAl1zGo58uSIuGK/JEp1WripHmu1ylK7La507vED0t3Ytvyxw5/d6f/lD/h4yzLI40qYxVK4iDjmKLhtPft1H426Y7nECCebkq4iVzpDg6lXVYar7jw338d8VGoSdyl+EYfNll3GbR5LUfyxw3/d6f/lD/h4FeJanL2m1USUMagCxeGZWDDvCpTsPDe+A2aBkNmUqbXswI28d+7HZaZlUMysqt7JIIB9xPXE2VSwzZS/BsP8Amd1H2RV6Oa6GhrnqKiqhZWRh8GlQTdtPc0Ci3Z8cal/lby3/AF7fopP4cYXW5TJEVDqQWjElu8IehI7tt8MS0jqoZkZVboSpAPuJ2OIuqFxLjF0DZGGIEOPUfZb5/lby3/Xt+ik/hxjuc19PUR1QbSXMkpgJQ3s85Yb27N1JO/fikipnYgKrMTuAATcA2JFuo2OGyMNtQjTiD09QeSY2Nh+J6j7J3hvK0NNmBkRWaOJSpIvpJ1bgnoemK3hvLo5pJY5DpJjIjYk7Sa0C38Qbkb+OL/h7+r5p9Cn4Nih4dyqSokmjiXU3KYgXAv2l8SO8jHXZVc5tVxdF2X4S1nyXlq9MU6pYNASOhKYyaRIqjTOilTdHDrfTc21eRUj7L4vTkoFHW8yKNZYJIgGUHoxO4J3sQAb+Bx3jDhidII6uaMxyE8uYEqSWAGmUBSdmGx6doHxvh2kztJMpqEb49OSl7+1ErtpNu8qZCL+GnDe/tMlZvFrXQZghw+Wo5ggqoCJCj8AZRFUesLKgayCxPUdmQ3B7jdRiv4XXtT/Qn8Ri+9Fqj/OmJChUFySAANEu+/nb7Rii4Y9uf6I/iMIud21cE2mnHrojcPFfV2U/ERfRp+qMS8RMp+Ii+jT9UYl45hUkNcUxBn0noUsfrLeG+MXkgDhQyKQH5QBeewcfItotfG18R/Gr+aPxOMfb2duv5Te3v0i334rfuXV2c6M3h9V4qeF+XLHE0UWuT2AJJrG3XcJYW6nHc04aMJTmxx3kYKvwsxue5bhdsSsv9a9Zo/WtXM1T6dVr6eSlun+1fHKj1rk0/rWrmetjTqte3LFum3tXxBdDtKmZoLhpe5vd2nK11FrMg9XkRWjRXYEpplnJNutiqd3XBpwMoMSyD/SSX2L2NiF21geHhgSi9Z51L63q16p7arezyU8PPVgu4A/qdN/P+kbEmi6yY1zuxEmTa4NtXfYLUMLCwsWripuadUUsxAVQSSe4DqcUP+ULL/71H9/7sCvp/rmiy6LSxVXqo1ex9pNEjFT4i6g28sY9BMHUMvQ9Pt/7Yre4t0XY2ZgKeMzBzoI3BXHpArw+bVEqAtDUFOVKB2GMcEYexPXSdjiRwVlL1FbCiaRpcSMWNrKjAnu3PgPPEXimieOnynmKULNVMAeuk8qxt3XG+HeHZmRaxlJVhRVBBHUHRip1yJ3rsYaqaeCrBhkMLg08vRW5Px/QAkGqjuDY9f3YsMpz+CqDGCVZAtg2m+1+nUY+XqGpV0BXoNvsAxtPoUo3WnmdlISSQaCflaQQSPIHa/iDixr3F0Lm4vZtGjhhXY+ZiNLrSMLCwsWrgrHOMMmetp6Eq+uaJxSTnuV9IJYjuAI3O17jyxWZhnr1Hq7UwNLTwORzmk0I5BATb5RWONRpGo7nYDrTZJxk8FPWREljUC4b5rk2Z79blSd/EDDkuc0stFSxyiUSU2saEA0Sh21bve6G4AJsdr+WMxlevbQeyGuEgEx4gkmO+w4aovzbLo5qqupoahaSpNQsiXJUSDkr8HqXcdtma2/W9vCLxPmlTT0AMgEdUauRWZeq/BrcofklhpOob2Jta+KLiLO6KtZnbnQyu/MZuWrjeNEMQ7YJAMeoMfnEWw7xdxhBWUyxjmrIsnMuygg/BhApYNe9lBLW632w+KqZQfNMOBjfI0tGu8FW9JmckkWU1TnVMakwM7AEtHzBYG43I8ev24erc5kips2K6bx1a6CVUldUm56bkdQT0xQZZxNSpT0UTmbVTTmdrIpDEm+gXfa22588esw4mpJIa2NTMPWpllBMa9jSb6TZ97m+4wXj1wTNA5/gtPDdnnyV1wXMtZTRtWvzRBWJpaQ3NnQjQWbcqX0mxOKnJa+pifMTUs40wyai47InuOXbUNIYk7AdV8hjnAWbQiJqZ0Z2eZZiNKlAkI1HUSb2sD3Hu63w9LQUVY4iXMat5GJ5YnRmXVba5PTwvgKbmhtR7XD3e6YGs203+e5EeZZnM9W6s7PHFlwqeUbaXkVRbULbjUQbd9hgM4JzyR61IpnaWKobRIrm4N+jgHZWVrEEeFsTl45gE0NWBJzRAIJYCq6HUCxPMvcDvtpvcDuvioizCkppvWKYyuy3MUciACNiLAs4Y6wt7gAC9hfBzTpUS1jmFlyIFt9/3n52V96Qs9qKeSlSOTQ4poy8kYCl2Bcblfk3BIXp2jtin9I0YNTFKAA09NFK9uhdgQTboL6R0xE4qziGoWnMbSaoYUhIdQNWgHtghidyehwuK82hqPV+UZLwwJCQ6gXCX7YIY9b9MSV9Clk7MxGoNvNDtVwjVNG9UsXwIXVruvQWBIF79fLFbkeUz1EhWAXdFLncCwBAJufzhgjz+WSWKmjhuQsNnse/mOdJHuIxQJkdQhvpZfE3I2x2sLiXHD+89odutoN0ib/JeQxY/wBQ+28+ak1WRVzbPHIfC4P3bYqa2hkhcpIpVh3Hz78HtbxIg0jXYgC41uLbdNqZh9+IfEyx1kKSRkGZCFIBYlkJO12jS9ib9OhOJUsVWaWmo33TraI5937rOWjchLL8ull1cpSxXrbr9g/npi4WiFLC5Y/CspB8vLEnhdTTGUyjTqWwJJH1dlHO/uxFrZKdyS0h3/8AMf8A/kxM1XVKhsS0G0DXRKIC+qso/q8P0afqjEvETKPiIvo0/VGJeOMrEOcSH4RfzP2nGPh+mzf2iZfZb4sgdvp0xsHEgvIo/wBj9pxhVHUyPMIF3JcoC0k3j1OmS3TyxW8ErrbNZmDzwj6o44jltXUhF+wspJsbDUllubd5GBumrZJIKbmayVrA3a1MQgVLkk72uT1/Zj1nGVzwTwxDS5m2U8ycb3AII5u1rjHc3yiaCaGIFHMxsp1zje4BuOb5jfEbrZRbTa1oBm1u4Zp8z0V7xZKBV0p3IRZS1gTbUlhew7zi04B/qlODcFTYgggg8wm1j5EYB+JqaWjZAxVw4JBDzjpa4IMvmMGfo7N6aNiSS8hJuxPy7ADUSQLAYkJmVlxFMNwjSDItB/y+5Wq4WFhYsXHUHPB/m0/0T/qHHyvlHxCe4/icfVOd/wBWn+if9Q4+V8o+IT3H8TiqrovQfw//ALl39p8wj30u+zkv0Mn6kOHPQ/8A2iPon/Ziu9JucwzjKFikV2jikDgfJOiLY/8ACfsw/wCjHNYqeuEkziNOW41N0ubWH3Yi43C0YNjvYK7YvJt4BCH+mqf/AFMv62PoD0Vf2XB75P8A5nxgGn4WoPc08jKfFS2x+vG/+ir+y4PfJ/8AM+G34yq8c0t2bRBEX+jkW4WFhYuXm1hgZOeI2DaWjMmpRGbaWYFN47fJtfrrIHTbEFA4qIoy6OrrcFUT4QESFXXsbDsqCL3B233xwUMw29Yy/re3rq9T325vXzx5GSSDfmZaNBtf1pOyetr83Y99sUZHcD0XrA6kP6h8uqeyrVLFF2rSsQQNCWkGp9Ufsdliq3U99iO8Y96rhGuLLyhIulLnnQRMhHY27bP9S4iPRubk1GWkggm9anXuPxvXzx05TJe5ly24tv62lxbp/pe7u8MGVx0HyRnpEkhw+StjThlkPzHIvGqsSqvGCQrRDVYO1wOltu/DMsgVC2lG+BaUFdOk6WjAsTGDuHvYgEdMRGopyQTUUBINwTWrcG1rg83Y22w3JRSfKqMu6EG9anQ2uN5ehsPsGAtdwPRRmkNXBe/ysUlp2ifQZNDWKJcKxEbRg6LMbiQ3Nhpt7sPVhEavJAsUTL2XblqChZgA2ym0bqSNgLEMN8R6fJZJCNEmXOV6aatDbe+1pdt98TjwTWv8ika4t8dfa97e344UHgn2lCR7w6i6ZiqLRF7BwsRY7KrBlEd0ZDH2fbJDAkEWxEoZJHVLMHOqe+hE7YiijcKt47gksV6fbti4/oDmJHxVPa2n40+z832+mw2x7h9HuZqLLDAFveyysBfxsHtfYb+QwQUCrQE+83qFVVFSeTBKikcxyGXShtYHYHR0OksD1sfK+I/GEAVRpIIWQqbgBgbMQNIQXUqLhgfEHfF8fR7mhveKE6va+Fbte/t7/Xhiu9GeZygBo4tjf40n9ZjggqTK1Brgc7bc0S8DejqhqKCCaWJjI6kswnnW9nYeykgUbAdBi+b0UZcesL/8zU/4uLLgnKpKahghlADoCGANxu7HqPIjF5jW2q8ADMeq8xiCHVXkcT5oLb0N5UetKT756j/Fx6T0QZWOlOw91RUf4uDLCxLtqn5j1VEBBzeiLLD1p2PvqKj/ABcNN6GMpPWlJ/8Afn/xcG2Fg7ap+Y9UQE3BCEVVXooAHuAsNzhzCwsVJoX4oq1WZFJ3KC2x+fbuHiwxmeV8NQLMlUtVrUNzNo+yRsT2g2wAcb4MvSfmPq7xzFQwWNtzqv2bvbZgNxGxF/lBR34HPWQhssSOHhlk7Ac6grQxEhdR16lbULbnSLbtfEDMq6nXfSBDDE6qXnEUUs0MxlKinOojQTfUVtv3dPPrh3M6NJ6iCTmEGnc9kRk6iQG03HTZT0viIk0VQsxCxyRRrGJLF7OOWsnZF7ABSlrg3Nxt38evaI6uUHYLFMdLSElXEisBcksyKrEfOv0B3wroFZ4iDoCB3GZ8yucQZRFmDwgTFCEZlHLJLKSO3uRYAr18x4i9jwsYqeOKES6/hAA2kjUXYsLDe4IDWbobHEKnzYKYtATSYnELjWVcKWsgOq19MaNvuRqt7JwsurFFRDGY1UtJE0Zu2k9gFkALHSyLISq9LEkDYkEpmvUNMUifdG713rXsLCwsWKhN1EAdWRt1YEEeRFj0x82cccHPk8wB1PRyE8qS19J68ttuvW3iAT42+l8cKg9RhETYq/D4iph3ipTMFfH71ySTw6De2q+xHd5+7FnUVCoupjYYLvSnnDyZrPC5UR04jWMAAW1xI7EnqSSR9QHneiyBgaumGx+Hj2/9xe7Gd1jC9ngar34d1cuGZ1+6LceSsOAOGWzOXsahAh+ElsQPzFv1cj7Bue4H6Ey7L44IliiUIiCwA/nc998SAoHQY7i9rQ3ReTxePrYsjtDpuGiWFhYWJLCvkdEuyjpc2viRHDM6IFRihJKAfKO1yo6t3droPHEdGsQbA2N7EAj6wdjidSPU1MpEId3YaTp2AXwJGyrt02x3Hki8wvSVCW3kAJ0U8ioxdaYk9lWkYE7ddOkb2J9o7bdcMplss8zJBG8vatqA2v3kt0G/njROHfQ6igSV0l+8INh7rdW+4eWLzNOOaHL15cKoCNgqgFvdYbLjH25n3Lrn+0GT2d0I5P6GZ5AGqZBEveB/E37sFFLwJldKLyASEb3Y3H2ubfZiiOf5pmDWgiMKH5T3LW8gRt9gHnj1S+jUub1s7yN3gswH2Dp9uKnEu+J09yoe4u+N08gryo9ImXU4tGItvDtfgLYr5vTET8TDKw7tEQt+BwW5f6PKGBNaxBth3AHw69cT4GpV2WFfsP7RioFu5qpzM3NWY5p6WqwRkiGaK9wrupAvbuuljbrbGqcCZg8+XUssraneIFmPefHbAZ6cadVo4gqgAO3Qf7OL3gvNVpsipp3DFI6cO2kAkKLkmxIvYb4dQgsBAhSqwabSBGqNMLFeucA0/rAjk06Nemy69Nr3tqt03te/147kudJVU6VEYYRyLqXUADp7mtc2B674oWZT8LFflOeR1VOlRATJG6krYWJsSLWa1jcW3tioovSFTSQQ1GmVYJn5aSsnZ1Fio1WJZAWFgzAC9t9xgQifCxT5VxRHUVE9OqustPp5gcKLahdbWY3BG4I288SIM7RpZo9LDkW1udOgEqG03DXvpIaxGwIJ6i4hWGFivy/PI56ZKmK7xumtQLaiLdLE2B7rE9cVlFx5TyRU81pEhqW0RSOoCliSApsxKXKkAsAD47jAhEeFinzTieOCogp2SRpKjVy9IWx0C7AsWAUgb7/Vj2nEkXPWnk1RTOCUWQAcwDroYEq5HUqDcDci2BCGfSDM/OiQQc5CEJ2NlImWxNuo06z7wvccVNRQxrNAghbSIzGHUuBGLqyi67C5hHavsQg+ULnHE1VBBC9ROjMkYuxXchfG1xcDy3w20cApzPyH0hNej5em1/Z12vbe17/XiMJoHo6MesMnKKxx2VSBIAVWOMqSb6JO07KNjbSfPHuOiEcbskZ1I3YHwlyEJCDqSVAY2A7O/TBM2c0S1EFPIjRSVCa4teyv07IYOQG39k/uxNzQU8Dwq0LtzpOWhXcatLNY3cEdlGN+m3uwZUWQLmeXhI0aKDUwViEGsDVoeyWDWjLcyRdZ9nUR4YlvRaJ4BHFqXmIxJ1EoymOMOCTYWQkEXBIud+1cjpszppJKiJaaYvTW5osNiy6gAeZZiV3sL4lcOVNLWU6VMCExtcqTsTpJHTVtuCN7YMqEQ4WBw8cxBaZjFPaqbTCNK3Y2uNtfZBFyCdrDFhUZ5yxIXhmHLjMh2Q3UdbaXNyOtsSSVnhYoaTjOB/ViRIi1YHIZ1GlyV1BbqTpYruA1r9Ou2LCbN1EphUNJIEDsqabqpJAJLMALlWsL3Nj4YEKizv0W5bVzvUVFPrle2pubKt9KhRsjgDZQNhj3kPoxy6imE1PTBJQCAxeR7X6kCRiFNtrjexI7zh6s43iiSB3inAnmMKDQNXNDuugqWuN0Y6vZtvfDubcWLTJLJLBOIohdpAqkWsLkDXqIBNuncbXG+BCvcLFTS8Qcy1qecXjLqSqWYDTsDrsGOoWBtffww1k3FsNVBJPGHCxMyurgK6sg7SsrNdCPBrfZgQrvCxFyyv50SyaJIwwuFkXS1u663uvuO/iBhYEL554P9Hk1eQ7Xjg63PVh5X6Dz/wDvGmT5hQ5PCFQKCO/vJ8h1PvOKri/0iJBampF1Odgq/tt1PliHwr6L5apxUV7Fidwh3Hut3/h7+uNb3F3vVOi3VHF3vVT3BVrZpmObuVgDQwn5Zvcjx7rj3WHng34W9EdPT2eUcyTrdtzf3931YN6HLo4VCxqFAxJxQ6oTbcsz6pdYWCap6VUFkUKPIYFK74xvf+zBhgXlpS8jgC/1e77MOkYMqLDBUjKqjWhiJtfofP8An8PPFaYir6T3XxcQZGV7WrteA2+//thuahMnbJF7eW+3jtt07sPOATGhTzAEwhD06/1SL89v1cO00gXhRif7g4+1GH4nET03VQekjt1Dtce5cEvo/oI5sno0lRJEMK3V1DKevVWFjhO+BvirH/ym+Klilk9RvzyB6vf2E6cvxtit4elY5Rl0MYDPNTwrYtpGgRqZCSASOyCtwDuy4KxlcXK5PLTlWty9I0W8NPS3lhqHIKdChSCJTGCEKxqCgJuQpA7IJ6gYqWdC3BMhpq2soHCr2vWoEVrgRymzqLgbLIG7vl/YEcNvpyvKvWWVstdzziF3SUTOY+a9yBDrAB2WxAuxBtjYpslgeTmtDE0mnTrMaltJ+TqIvbfpfAJlHEbtSuafLKL1ax5gSsiEajTch1EFhsd7jFtOk6pJbu5geaRcBqrDi69FXU2YqCUYerVKqCSyubxOADuRLZeh9u22LSpjdY46cBHnnYySqWsCgIMpvYnSLpENjsy+/ARTeldVPq4oqcRp0LVo5Q0kEWZobAAgWt4bYmZ56RGp5BJNl9Lz0GkWrEaVQwv8mAsqnY/ZjR7BXkCLnmPuq+2ZEyrXgd/VZK3L3CpyWM8Kg3Agmu1l2Fwkmtegtt5XE+GyRRZKtSQaAkNqUaSlSsjGIStfeMnYWA7QW5ttjyfSxFJLrbK6cyONBkaZb6TYaWc099PiCbYuc/40WhhihbLqUxVCFjHHMOVpJA6erhWv7vtwHAVw4NLbnS4+6Qr0yJlX3FZH5Uyf6Wf/APGfEX0hoZqnLIIT8OtWk7FdykKK+tmt7KtcLc9TtgOb0qwnRqyqBzGLIXmDFR4KzU5IHkMWOT+mAGZI0y+OPmyIpKzD5TBdRAgGq3v7sSOzsSBOX5j7pDE0jaUaekxCcprgBc8hunkLn7sSKrNUGWGZSHU0910kHWTH2VW3tMxIAA3JIGL62B3OcsgpYubDDDEyuGBWJOpO9trKWuQW67nHOe4MaXHctLWlxACiZpkENRUpTzAOvqTDTftbSx2kU9VKlR2h32xVJVVUNZQUVVqlAqGeGqt8Yi0tQCkncsq6l8dQ38bC2a8Q1gm58caSOpCc0UitIx2JCNoLBRt3kbbnHip45zJlWRkLFSSgNN2kYKV1KChIurML7bMR34pbiGuAIBU3Ui0wVoPCsgOZZvY3+Gg+6ljH4g4rKClalrKrLkDCKrJqIWF7RqxC1Cg/JsbFQO+QbYz2Hi+vjd5IIEhLH2vU0Rjc2sW0Anci1zviUOPc1165FfWoKBxRgsoaxZbaLspKKTpNtl8MWdoFHIdVofHagVGUqpC2rLDbYAQyC1vsGLTOpzHHVLLOra6d2RLAFVRCJGsPk3dO0fEDwxjeacd1EqKZWhkmRrWlpI2I3NtIdbg7g32vi2pMyqQ+mWOJi8ZEtqBQJI7XVdRjIazfIOImu0CforRhnkwI3b+KueH5CpyVasqaX1eJqZwNIFUIgAkhN73QsUO29xYm1ifP+GpJqo1FFVmmqkRY5FZNccibsoeMkWsWNnH+0PHGcJxXWmkjh9UBjKsHj9VUL1ARhHyrAdDtfpfDkfEtSAWlhLSldKSepBmVV+Sx03KhibKTvhGuBuKYw7jvHrwRRmGdyVMGUvOqxzDNQjhCdBaIVCM6X30ki49/fgi9J5/8IrvoWwHGrqW0LUU8MjxgDemjYJYXuvZ2GxtbxxJqc1qJo7TRh0tcI9MGA26aGXf6xig42mNx6LUNmVToW9f0Wj5Z8TF9Gv6owJ5hlqpnMIRiqVcMjzxi2mRoDFocjxs9jbqFANxitoc6q0iAAKKL2CwLYW/2QotiFPmU0lQWAjkmQqA3q8ZdQRfsOVJPQA22+vCGPpExfooVNn1Gbx4T9lqmFjODxPXKSJDIpBt8Uov5i69MLCO0KY3Hp+qo9mfuVPlfowlhihkR258soEkulSUQxudVm+TrEe3X9hFBm2Z8xrxcsWVTdBIgZVIJRVkRtLne5O2wtvfB1CvZW/gPwx7tjoPfUOhHSfHXu1kWVfaT8QlBbZhmkkLOEiiZTHdDGXYgpEXKnmAGzGVbW3C7Hvx7qK7MeW8kSoXCx2R4zYklgxFpexbZiCW6YK6yMmNwpsxUgG9rEjY37t8BYbMWSlVYpYnhUCR3kRlkNlU7ByZNtbXcdbd+KjUc2C97R3gX08fM3N9FJpDtwUhM/wAxbXakC9l3j1W3tHZYjaTZzIL36aSBsd8UsmbZmrErEp3vazj5K9wYX3LdbDuv3m7nGZJMzKOakevTui81S1OQpAIUPbngNYW0jpfejrqXMSwsUuUW5Aj0h9y62LBtI7Kg+ROLG1IPvPaP+vdz9eCtaBwCuTmuYhZSI1kOsFAY9ICGRb9oSnXaMk7Du7+mK6ofM2jlJEY0qdEfLbt9SADr2OoINx0v07pkozNEUQOJBYk3SMENpTsai1iL697bX6m2FHUVyzuSziN72F4mWM6pCSdV3ItosB7tsV9tAk1G/wCMHuv6PfCjHABC3pZMwpdM2g6X7DopUMDGL3BZtw198Hnoy/smi+hH7cZ16Q66ebLkknUJeQqieAWNQzE9+pwxHkVxovoy/smi+hX9uNF+zaCZ1v3d1uluCKwhjfFE+FhYWILKljAPRZxEKepEUh+BqFEbg9Ax9lvvKn87yxv+Pk+Mdke7Ha2ZTFVlRh3x9VgxjywscOaLsw4TFHXTLKuqnpxzd/8ASIT8HHfvLNZDf5rnuxTxUk1ZI8rMo1P25ZGCRhm3tqbb3KLm1trYM/SXXPJQZazG5kjDufnMI1sT7tbfacDcKzS0CLKyQ0cUx0yFCWaVg10UDeQ2JPcAAbnbHSo1HOph7tdPXEk7vssj2jMWjTVVueZDNSScuZdLEBgQQVZT0ZWHUbHBDx/8Rlf/AKNfwXHr0iW5OWaSSPU1sWABI23IBNj5XPvx643RTFlIc2Q0kYY+C9m5+oXwNqF5pud/y8igsDc7RyQ9Dw5IVRmaKLmC8YlcKXF7BgLbKT0ZrA+OO0FDJDXwxSqUdKiIMp7vhF8PI4I/SZVaMwlR6WBlCoIy/O3j5Y+ZMq2DaxYAdPrNVNn01ZX0s86orGSFQUVlVgswF+0zX7xe/dibKj3szHQift+qRYxroBuCF9FYFfSXmAhy+SQ2NnjG97byKO734KsCPpUJ/JsllLNrj0qOpPMWw388eMqgFhB4L0FGe0bl1kLKs84rn9WighnljZZJDLynYMdRupLJ2tCrboQLm3dgqyWrlk4blb1ibma5AJWkbmbT2HbvqGwt1xmE0EkZGtRd1IvqI96H+d9saRkiD+jMl1t23JU/T3sfIn8cZ6ZhkA7loqtGfMRF7hBeWcZ1McNTFLNPLFNHZOYzO0UwZCO0xOkFQ5t5D6zjh6rkPDdSZJpAymReYXOpV5g+Ve+wNuuAWkpuwzXsJAQFXaxPfc7MLbXONAyLKbZBUwi19bDtdN2QkHyxFlYEmeHrorKmGfTa06gnT1xhZmMvIL6lZuST2wSZHLAFQQfZG+oP9WCvNZpxlVKOZMyJO7MvMbW6kAqhPeAZOh2sMSRSxR6pZBd/aIHZ1lU03sPZTYfXiY0hajQkC5nmNgNuibAeA6YytxLi0nl9pW84IBzQd5+hjyupXo4qJpMpr1aV1IMgjJZrxBoFIAYnUNJJI6YH0oZ2fTFW1hvsD6xL1233bz+7Bbwk1qLMyoWQBm0h/Zf/ADZNmt8k9D5YpKfi+SnkRnoaURh11ujNdV1AMwve5Xrbyxc9xdkh0TuVdFraZqe5mjlyXJ+J6poTAZJY50KpLOtgZFjMgup+QWLID39k+OL/ANHssvq9cJJpZCACrPIzEXR/ZYm46YGal11s4JKkub+KsxNx5eZwS8APeGv2+Sv1/BvviujWfUqX0gq/FYWnSw8gXJCGcpzipppkJqJ5oX1LIjyNJ2WU6WGonSynSdj0vgpyuBqnL6jkyMsxk0SOu0uldJKgrupZTcWsbMMUdDCdw1hdD7IuQL+yPAnDbesUT+s0roJJG0vTm5SUAd63uHUC2sX+vpjPSxLc4FTgYPCVHGUG0gezGpBjjCro6XMIrrR1cyLftLI+qx8AZb287W3wsGeW8eZdUAmqEdJOLa0mIFz4rJYCRdjuNxtcDbCxpyYofA5pG4n9lz3VsOTdkcvRUP8Ao5n395g/TTfw4X9HM+/vMH6ab+HHqfiyrFTNAqKxihEwJqHGpCzC3sHQ3ZPiMX3Dmeeswxzh3CyIHCuxBF/Hfe3l1x0jjSBOUfJZ+2dwHRD/APRzPv7zB+mm/hwv6OZ9/eYP0038OCmDPIy5X1hS+rQV1+yxFwlifaI3A6n8Zjytt2yFXv1Ek2/H9uD20j+n5Jds7gOiCv6OZ9/eYP0038OO/wBHM+/vEH6ab+HF7JxGruAs3Vii2Y2LDVdAw7LONLXUG4t0x6mzJkUs0rKqi5Jc2A8Sb7DC9uP5fkn2zuA6IePDWe/3iD9LN/Dhf0az3+8QfpZv4cW39Ko7X9aFiFPxh6ObIevRjsD3npifl2Y83UVmZlQkMVcmxXqvXYixuPLB7cfy/JHbO4DognPPR7nFVHy5ZqdlvcDmydfrQ40jgzKHpaGngk064owraSSLjwJAv9mK1eINTuiOCyW1LrJK3vbVvtex3PgceqTO1mXUsjEXI1JIxFxsR17j19xxB2MzCI0UH1HPsUVYWBeolkU/GOQeh1H9+B7ijiuelEBUcwTTJDvK66We9m2U3Xsm/f0xEYiTACqhaTj5UopgmklEk29l9Wn/AKGU/fjba3OqlJIFWzCQkMTM40kKWNhpOoEC29jfuOByf0e0UaFneRUUXLNIoAA7ySuOrs/aNKgHdpN4iPFZMVQdUjLuQpmvHEtTFHFLBSlIhaMKkqlRYCwIm8APsw3R8WMlJ6q8MU0avzI+Zq7Db79kjUO02x+ce7bBc/ANECgLyAyGyDWO0bXsvZ32BPu3xMb0ZUcaNJM8iIouWMigAfOJ07Dzxv8AxXBRlgxrpv6rMcNXmZHrwQLm3Fz1McCSQwHkqFBCkalB2XssNK9LhbXt17sNZ5xTJVpGkkUCiJQkZjWQFVFuz2pWBG3eDg9b0cUJVTG8ratwQ62t/wAOIq8EZdypJOcxEbaWIkWyEC51HTtYb79AR44Y2tgxEA25fqkcLXO8X9cEORcfyNEkVTTwVQjFo2mUl197A7j7L95OK+jzJ562mdwotNCqqihURRItkRR7Kjwwbj0c0lr3lta99Y6f8OGsu4ToC6PFMzMG1IRIpuUa+xC72K728DiP4rg2g5QeikMNXJEkLY8CHpVVjlkugkNqjtYgH4xb2J2va+G6rOeWLyTFASBdnIFybAdepJsB34rM/kaqpXSNud2gLa7i6sLg3NrjY2PljzD8RLTZdmgB2jZO8LOOawfRNo5N76rdkX+USfZsd791/PBxHnFE+WS0oqqRXkZiI1mQjdweoNrm1/ecDubZIhiCSwSQsF1EpUQKpRSAzENq0qNS3NrbjfEmDhoxbCjnAHfz6Y9D19m+M1M5Wkxc2jTxXUqua94GcQDMm/hroqKly7QX1OAoJ0C4I8eoNjcdLYJeHuJYqdZoasFKWqsyTKp0JJpVCrAbqOwrajtfVe18VpyRKiO8VNO6Mxbmx1dMQSCdvA2vbpta18TI4o0HLdJNdwpVqmnJuV1CM7ddPda9t8IBzXZtd0clOpVp1GZJAi4M71GzmiR1Y+v0Oh9tfPAFvJACR09kfbjsGfU8qrDC5McSsAxBUyMxDPKFPsi+wB3sPPFfJ6MY5X101NOyML3SppQAQbEAMhOxBG222Gcv4VhS8mmYpG+lz63SlVYEDQ2lAQbkC3u8cXGlSNOG28+5Z6eNqdsHVCDu4D1dGvDOaUkFNVwTVdMjzsdKc1bgGFEF99iSDt7sVMoF7G1hbdSCD9Y2bDknDQZg3qkxN7359Pv9q74mQ5O3Q00wHhzoOvjsPfjLVGcNgaLp4evTpOe5zwcxnd91TzSWO/UW3v2QLXt5+GCLhLPKSnjqFlq6aNpguleavTS1iQDt7QFvLEcZA79Kabb/AM+n+25Hfjw3DVzY0jj/AN6m2+7BQBpGYUcVVp125c4A8PunqCVY+2xV1a4UxlSGsfa1C+2O0ef0rQiKSoWOpDyqusm+kPqUNIB2PbFiSD1t0OJEPCcxAtTTAeU9Oez80C1rd+HKbg9gHvRSdrvaWnJB+o/jiluGLcxLCQe/j3KqvUovaDnuL7o80P8AEuQU05jaarpaaSxBBlVtQ7rEeH7cLF6eHqiPsx5bceKz063279v5vhY0U21WNDW0zH936LlPcHGS4dFSVwifMZ3np6h4DSrFdaeoOphI2pRoTcENs3snuOCfgCnnWhhFWLzqp1MxBIFzoBI6sF03P2knFpT0pbc7L4/z+OJEVSNQUbL3eZxaXSIWVAuZc01VW/LmNOKyB3TkSguscUSCSNil5NEsYJRb6lUkbW1F0CGSGVUYoXjIViCCrFSASpFwQT0Ivt5Ykz0TFieoJJvf9nXw+7HpyI1Kg3Y/d+7rgc6UkDy0bzZclIkUiTmONAOWwWJ0Md5OaQEsliQyt2rHTcggF1RFZiDb3d1j3fsxLpJBbqFA7r7k26nx92PcSAlnvqI8OnTuv4eOETKazpcjqYWiaOnaQUknKS5YGaCSxiF77iB2W+q4GlmBBBwZ5VTGJRGLyWFmJG7G/ac2FgWYknzJxYesFblzufkju77+X8/UrgoLHSDux6nqfv6ffhl0pILr6Rpp5ZKcNFUwFRG7xuqyJp7ULsygPGWJ6HslVYedvw6jvCmpGjdi7MjdULSuxBPfa/Xv69+L80wC2XSARuxG9tun24YNQq9lb+Z7/qP8/twiZEJpVQLMAovpFv5+7Apx1lMkkMRRGdqepinMaC7sqX1KouLtpckDvtbvwZQSgLqNgvcP53JOPENatzfbz7z9l/L3YGmDKSGo61aiaPQsoERZmMkMkYuVKBPhVUk9onYEDTv1GJGeShaeXUpYMjLpEbSXLAqAUVWJG++1rYtZmXe1yT39APq+7fDGCbpobpMqljq6SONWaj5rSLsdUH+bTryiDuIyXGm9tB7PeLXHG0xajqkQM14JEVUVmJZkKjZATa5Av0A3NhfFxSdlHb6h/P1/d5YixxFjYDDzaFELxky8yOM7hdC31KynYdCrAMvQ9RilzCkY1zqq3p6lVeUm+lWiAUixBBMq8pdNx2Uc773JZ5Ao0L/vHz8McpNyAB2j8o93mB44QMFCaeMgaiDbqdiT9g3P1YEuG3YCDWKk/HjQ9NKiKzzF1lLtGqi0epQSSx5pAPtAnNRWL3do/d/392OVE6MALm3WwG/f3nADAQhXi4MYECiQnnwH4ON5CAkyOzaUU9FQncb2tuSBh3huN9U6Sq4n5rPJKY2WOQEIEdHI0D4PQpjB1Aq3Xc4Io6lApFivu62957+uPSrrAJ7Kjz2P8+OGHe7CEKcVUTK3Ng5hnWAhfgWeGZSzXp5BawuwU3JW2u+4DYIRCwGpgRbc9587D2mPuFziRPWDbSOnQnu9w7unXDUM41XbteZPTfrhEzZCp+BqW9FGrCSN0LhkeJ0IvI7A2kAuCHBv06jqDaPxJAddIqI7aaxZGMcTsAojmUuxjU2u0q9dzcncBiCiacH5ex7lG5956Y9Usi9dlA2AuN/M4eb3pSUFoyjW6EG+3nvfbxvf3k+OB+akIzLcShJIhI/Yl0GdGAjLNbQfgixNzbUkV7MEwUowLXUa263OwH1H9uO1SrcFmuQACB1J6/V1wgYTUWFCT2Rc9cPS/CP2b/X3YfgdWGkC3iB06nv6nuw3JMEGlOvefDy/n8cRQpSAAFR0Ub/yPr92Kpjvh+ml6qRqDeHXEienUAX2A6nvPkMNCusu+KT80fhiTiPQW5aW2GkYkY6jfhCglhYWFiSEHtKSACdh3Y8YWFjkKac9Yb5zfacN4WFgQljoYjobYWFgTXMLCwsCEsLCwsCEsLCwsCEsLCwsCFKgqlC6WF/27441ZtZBpB+3/t1xzCwJKPjoxzCwJoZ/IFUaZEFU3M5ySMxeTZOQQ0avcl/hCHAYaPFLDSbJaOb1lnL2jYnYO2yaAFRY9OlGD6m5mokjboQEWFiZcUk1S5fUoo5kup9bl7M2nSIjGgUH81JGB21s5HdhuLK6gCJTKSqTByGmmJ5fKAKa7hpCZdT2e62a29gMLCwFxBQvAyyrBcie4MU4S5N1eSZWj6qVskaFQxBKliLMuJ9JQyCZDqOhYtGgyyOdRc2YsxAewAGplLeY31cwsMmyFIoKzmwrIBbWuoDwB3W/naxI7jcXPU0ZyisWkMS1I5xWUa2MrDdLLpYycxSGswYs+k3sLWUcwsKcswhXDRVAqjIktotRsmo25Zhto5WnTq5wEnMvqA7I2xWwZRUiONWmJKVCSNeaYkxiAq6GS4d9Ux16W2AsDcALjmFiIedEK+nkk7ARtI5gLb2uulrrt16jbyxX0dDOGS7gjnMxvI5JjZDYG4sSrnZQFWygix2wsLBmgJrqZdVKJtU2gyTI8bo7MUQSdqMK6gBTHGp03ILPJ0G+GPUKtjTtJN2kMxk0yPoOudWUaCLSKsQdAGtpuLEkasLCxaTu9aKK0TLvik/NH4Yk4WFje34QopYWFhYkhf/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0" descr="data:image/jpeg;base64,/9j/4AAQSkZJRgABAQAAAQABAAD/2wCEAAkGBhQSERQUExQWFRUWFxwaGRgYFxofHBscHBcaHx4XHhgYHCceGR8jHRcYIC8gJCcqLCwtHB4xNTAqNSgrLCkBCQoKDgwOGg8PGi0kHyUyLCwqLC0pLywsLCw0LCo0LCwsLCwtKiwsLC0sLCwsLCwsMCwsLCwsKSwsLCwsLCwsLP/AABEIALYBFQMBIgACEQEDEQH/xAAcAAABBQEBAQAAAAAAAAAAAAAGAAMEBQcBAgj/xABREAACAQIEAwQECQgFCgYDAQABAgMEEQAFEiEGEzEiQVFhBxQycSMzQlJzgZGhsRVyk7LB0dLwFjQ1VNMXJENTYoKSlKLhJWN0g7PxtMLUCP/EABoBAAIDAQEAAAAAAAAAAAAAAAABAgMEBQb/xAA6EQABAwIDBQUGBAUFAAAAAAABAAIRAyEEEjEFQVFhkRNxgbHwFCIyocHRFVLh8QYzQnKSJDRigsL/2gAMAwEAAhEDEQA/ANxwsLCwIUXMzaGUj/Vt+qcfMWV8Szh4uZPUyK0ZJX1mZd+zvdXv44+nc0+Jl+jb9U4+TaTrB9F/Djdg2hziDy81F2ivF9I9ugn+uqqP2zY7/lKPhP8A81Uf4uI/o/ms1iQARJ18QYf3nB4Gv0xzto7Wp4KsaXYzzzR/5K7WD2T7TTD+0jlE/VBf+Uo+E/8AzVR/i4iZhx5LIAsb1EbFgNXrVQbDpsDKRg+aUDqQPecYtB7afnL+Ixr2VjmY9r3CllyxvmZnkOCy7QwHsZaM+aZ3RERzPFa96GcznfM3SWomlURNtJK7C/Y3sxtfc43cYwD0Kf2tJ9E/4RY3/FdYRVd3rGdG931KWFhYWK1FLCwscwIQ5xdxnHRCNNDTVEzaYYEtqc+O/sqD1bHqipswddUs0EbHcRxwswXyLs4L+8BcBGQr6xxTVvJ2vV4Pg7/J7MQ2/SSb/wC1541Ym2LXtDICiDN0J03EFYldDSVMUeh0dlnjLaXKgdjQ1zG25NtTbdCd7FwOBTMeM6AVEUUrsJ0fUiGOUPqZGXZdNzdXYf8A1iRnnEpSWCnh0iacMwMtwscajeRluCTchQu1yfAHESCYsjREd8K+M44v41qcrkglkliqaWRtEgChZUNr6lKtZhYHYju88EPE/FfINPFCBJUVT6YgT2QLXaVrblVG9h12G3XCyG3NEomvhXwFcVZjmFDB6yjxVCR9qaNo9B0AbtGyk2t1s19r+7Dmb8aSNlZr6JY3XllzzWYFQvtDSoOpgQRbUBt1wwwmI7kEwjG+FfGY0XEmc1dHTVFJHTkEDmcy6tIdVmZR0WMdL31HcgdLkWa8USNmMeX0+lXMZmlkYX0oDYKq3ALE267AeOAsIRmRZfCvjPuI+K62hq6eC0NRHVHTG8mqMo46q7IrAg3FrKMXed8TSU600RWL1upbQq6zylIUs7liAzIoHgCSQNr3CyG3NEomviNmWYpBFJNIdKRqXY+AUXPv6dMAvGvFlVlqR1IliqYdYWWPSFYAg2ZGVjbcdGB6jFL6ca95Mshmjm/zeZ0GhR7YaN3DM99wNA7IFvG+JNpkkc0Zlritjt8Uz1j0sMs1VKrJGhclYytgoJO2ptRO1hiryatra2mFSsiU4lGuGPl67IR2TISwuT7RC2tcC5tfFcJyi2+FfAVwbxrJVNUUk6rDW09w4XdGGwEqAm5FyNie8eOIfCHFtZLmVXRVbQhoF1KI42HMBI7V2Y9AyG3+15Yn2br8ksy0G+FfGe1PFFbFnEVDLJCIZkLRSco6mIBuh7dgbq2/uwQ8TVtSr00dM8YaWXS2tCwCBGZn2ZbW0gDruwwiwiOacohvhYyj0oekivyyaJESn0SKxVjrdjpIBuLoE6jYauvXCxczDvcJCWZaxhYWFjOpKLmnxMv0bfqnHybSdYPov4cfWWafEy/Rt+qcfJtJ1g+i/hxvwPxnw81F2ig5VVsHRQeyXFxYd5AP3Y1HIf6rB9En6oxlGXfGx/nr+sMaxkP9Vg+iT9UY5P8AFQApMjj9CvR7BJJM8/ohr0h1TIYNJtcPf/p/fgIh9tfzl/EYMvSV1g/3/wD9MBkHtr+cPxGOtsQAbNYeR8yuZtck4x47vILVvQp/a0n0T/hFjf8AGAehT+1pPon/AAixv+Mlb+a/vWM/C3u+pSwsLCxWopYWFhYELG5JjlvErSz9mGrTSjk2G6xjcnweMA+TKcbEMVmf8OQVsRiqIxIh8b3B8VYbqfMYrct4Xmp10RV0xjAsqzJHIUHgHAVjtt2iegxY9weAd6iBCDuKkH9KMu+i/AT4XGVXHT8QUj1So1PLTmIFwCqnW3aNxb2tA8tV8FFNwTEtUtXPLLU1CCyO5VQgsRZUiVVt2m6gnfDnFvDMGYQ8qcHY3V1NmQ2tcHp9RBBxaHt92dIgqCm1uWUUMTyvBAqKpJPLTp9m+AXjGo5OfZVO40xFDGL2srMHUrtsCOYn2eWJWQ+jKKmdGkqJ6hYjeOKRvgkYbhhGNrg9O7ywQcS5HBXwmGoXUt7qQbMrW9pT3Hc+Rwm5Wu1kIJlXOfunqtRzLaOU+q/S2g3vjM+Gad4+FJ9fy4Z3UH5rarH6+v14JTw88kQgnqpZoujAqitIvzJHQXI6dNJNtyd7zc7yYVNO1PzHiiZdJEWgEra2m7q1hbbbfA0hojnKRdKXoyf/AMJovoh+JxU5/QsmdQVNKVlm5BWaAmx5IPxobop1WUBvaI26Ei24ayMUUKwpNJJGvsiTR2R4Aoim179b9cCmZZBT5nmE7JNNBJTqsTtE9nc7N03si307dT+aLybBeTuuibIhzLJJq+rpJpYvV6emJk0OyGV5LiwIjLIqi176yT4DFF6T6tIc0yuedQ1OvNV9Quo1AAki1tgwb/dPhjxP6PngUy/lasj0XbVJLdFt3tc2t78EEuUrmFBDHXJd2jRmtsUk07sp+SQSR7iRhthpBm1x1QTKvTlNEEMhhpwgXUX0Jp02vq1W6W78Z/6cpVbJ6couhTOhVbAaR6vNYWHT3YkZN6J4IWXXUVE0KtqEDtaK97gsi7Nvvba/fgn4r4eizCmaCUkAkMGW11YdCL7dCR7icQGVrhBlPNKj+lqF3yiqEfcqs1vmKwZv+kHE/wBHmZLNllI6kH4FVNu5kGlh9RU4ZyLI/V0IeaWoYqFLykE6R0QKNgNz5nvOIWUcHeqNIKSokhikJbklUdEY2uyahdenQkjywrZcninJmVT5NTauKayRPZSnUSHu1MkOlfrC3/3Thekn/McwoczXZdQgn80a5BPuGv6wuDDJcnSmVgmpmdi8kjm7yOflMQAPIAAACwAAwuIcljrad6ebdHte3UWIIIPcduuGH+8CdNPBLcgPjzKpJ6Rs1iPwsMyzQ3HSnj7IGx6MbzeNmt7i/hTNEr5PXVBCLEIo7jvYK8xH+8I0PnE313bQqYzGQNBXQR3abWt7rYjcO5MlHTRU8d9Ea2BNrk9Sxt3kknEC4FsdO5MarJf/APSPxtF+ZL+smFg64w9GUOZyrJUT1A0AhVQxhVBNz1jJN9up7sLGqniGMaGmU4lHuFhYWMCmouafEy/Rt+qcfJtJ1g+i/hx9ZZp8TL9G36px8lwSBeQWIA5R6+5cb8D8R8PNRdorLgOjjeTtorGzkFhe2kxWtfYe0d+uNAiiCgKoAAFgB0AHdjHqPNWiFl23JuGcHfTcXRht2RiR/SWX5zfpZv8AExz9p7Gq42sXipA4a/Vd7A7TpYakG5b+uS1Oqy6OW3MjV7dNSg2v1tfp0xjkHtr+cPxGLJeJ5Qb6j9ckp+4yYrqc3dAPnL+Ixs2Ts+pgGVGvfmBiOWs7zxWTaWMp4otLGwRM89OQWq+hT+1pPon/AAixv+MB9Co/8Xl+if8ACPG/YorfzX96wH4W931KWPl/N86rWr6pVqqkKKiUACaQAASMAAA2w7sfUGPnzN80paJnkkg5sktTUm+th0qZFGwNugxfhn5SYbJNh8zv7lWQnqrjD8nw04kE88kqsxZ6qo7nItYSW6Ad2IkPpHFZIIQJacuLJItVP7fcpBktY9PeRis4h9I0NVEY/U4r6Ciu1y6XvupN7WJvgDDWO22NVHBuqMJqAtdJg5udjAMW0hIug2R7USVyyafWqq3/AKiX+LF7mHG4y9YY3SaaRog7M9VPftM3cJLd3hiopfSlHoXnUwkkAALAkaiBbVYGwviu4t46irY9ApYkbYCTcyAA30hj3G578R7OtUc1tSnbfBA8bGSiQNCref0vBhZaVrnpeqqP2SYp+I81qY2JSpqVU3IHPlNh1tctijyHOI4OZzKeKfWABzL9m3eLeN/uwU8QtFVU3PgPQWePbUjW6EDqDbYjE8goVwMpDTaSZBPdJjheJRqFtlBJeGIk76FP/SMPB8WWVZZGYIbr/o07z80eeJP5Ji+b97fvxzS4SoZChqnrNUsq39mw+4fvxNDYZzegSKX4NQuoamt3m53J+oYoa/iGKK931MvVVNyNr9okhU2+cRhF4U2UHuMC6JeZgczngOlqZTMyskx6yROUY7dTY2J87YEMz9ILu2iE2JO2k9fe7D7lHubEGh42mgtrYspv8ouDuL+2dYIv862/Q9yFYtNl0BsmsWzv4I+y/g2CJldjNOy+yZ5XkCn5wRjpv4G2CESYD8r4zilG7aLC5Oq6D69io2+Uq/ji/ppNRXe4JHQ7EX8cSNXMsNTDvpmHCFZCTHsPi2/JkfzfvP78d/JsfzfvP78LMFXkKqeZj2JMWf5Oj+b95/fhfk9Pm/ef34UhGQodyusdrB2JYGXUCAOktkvYC3Z6dL9d8eamslWXsktGWRSABqQkr2um6m5B7wbHpez2ecV0FJIIppLPa+lQ7EA9Lhb6b72viFT+kLLXdUV2LMQqjRJ1JAAuR44O1Y03WhmCxD252sJHGDCs6moYSwgEhTr1CwsbLtva4392PNXNIJlCk6JF07Adhgb6vZPtJqG9wCq7b4vBRJ4fecd9UXw+84eZU5VBklHjb7P245iw9VXw+84WAOSylCX+VvLf9e36KT+HC/yt5b/r2/RSfw4zri/LkovW1MEV3nCwEpusfKDMy3PatqjHQ2Ysb3xS1VNaigRYFaVwZGkWMlhFqIjBIuNyrm+22nGXO5emZs7DPaHDNB5jhPDw71rNb6VcueN1E5uysBeKXqQR8zGGxZKg5eqopHCLazCqsdhv/VvLDdPTNIbIrObXsoJNvGwwSZjlsX5LppY4tMz1DxubkltK7AA9N/kgdcXU8Q+lOWL8lbU2ThmkAl1zGo58uSIuGK/JEp1WripHmu1ylK7La507vED0t3Ytvyxw5/d6f/lD/h4yzLI40qYxVK4iDjmKLhtPft1H426Y7nECCebkq4iVzpDg6lXVYar7jw338d8VGoSdyl+EYfNll3GbR5LUfyxw3/d6f/lD/h4FeJanL2m1USUMagCxeGZWDDvCpTsPDe+A2aBkNmUqbXswI28d+7HZaZlUMysqt7JIIB9xPXE2VSwzZS/BsP8Amd1H2RV6Oa6GhrnqKiqhZWRh8GlQTdtPc0Ci3Z8cal/lby3/AF7fopP4cYXW5TJEVDqQWjElu8IehI7tt8MS0jqoZkZVboSpAPuJ2OIuqFxLjF0DZGGIEOPUfZb5/lby3/Xt+ik/hxjuc19PUR1QbSXMkpgJQ3s85Yb27N1JO/fikipnYgKrMTuAATcA2JFuo2OGyMNtQjTiD09QeSY2Nh+J6j7J3hvK0NNmBkRWaOJSpIvpJ1bgnoemK3hvLo5pJY5DpJjIjYk7Sa0C38Qbkb+OL/h7+r5p9Cn4Nih4dyqSokmjiXU3KYgXAv2l8SO8jHXZVc5tVxdF2X4S1nyXlq9MU6pYNASOhKYyaRIqjTOilTdHDrfTc21eRUj7L4vTkoFHW8yKNZYJIgGUHoxO4J3sQAb+Bx3jDhidII6uaMxyE8uYEqSWAGmUBSdmGx6doHxvh2kztJMpqEb49OSl7+1ErtpNu8qZCL+GnDe/tMlZvFrXQZghw+Wo5ggqoCJCj8AZRFUesLKgayCxPUdmQ3B7jdRiv4XXtT/Qn8Ri+9Fqj/OmJChUFySAANEu+/nb7Rii4Y9uf6I/iMIud21cE2mnHrojcPFfV2U/ERfRp+qMS8RMp+Ii+jT9UYl45hUkNcUxBn0noUsfrLeG+MXkgDhQyKQH5QBeewcfItotfG18R/Gr+aPxOMfb2duv5Te3v0i334rfuXV2c6M3h9V4qeF+XLHE0UWuT2AJJrG3XcJYW6nHc04aMJTmxx3kYKvwsxue5bhdsSsv9a9Zo/WtXM1T6dVr6eSlun+1fHKj1rk0/rWrmetjTqte3LFum3tXxBdDtKmZoLhpe5vd2nK11FrMg9XkRWjRXYEpplnJNutiqd3XBpwMoMSyD/SSX2L2NiF21geHhgSi9Z51L63q16p7arezyU8PPVgu4A/qdN/P+kbEmi6yY1zuxEmTa4NtXfYLUMLCwsWripuadUUsxAVQSSe4DqcUP+ULL/71H9/7sCvp/rmiy6LSxVXqo1ex9pNEjFT4i6g28sY9BMHUMvQ9Pt/7Yre4t0XY2ZgKeMzBzoI3BXHpArw+bVEqAtDUFOVKB2GMcEYexPXSdjiRwVlL1FbCiaRpcSMWNrKjAnu3PgPPEXimieOnynmKULNVMAeuk8qxt3XG+HeHZmRaxlJVhRVBBHUHRip1yJ3rsYaqaeCrBhkMLg08vRW5Px/QAkGqjuDY9f3YsMpz+CqDGCVZAtg2m+1+nUY+XqGpV0BXoNvsAxtPoUo3WnmdlISSQaCflaQQSPIHa/iDixr3F0Lm4vZtGjhhXY+ZiNLrSMLCwsWrgrHOMMmetp6Eq+uaJxSTnuV9IJYjuAI3O17jyxWZhnr1Hq7UwNLTwORzmk0I5BATb5RWONRpGo7nYDrTZJxk8FPWREljUC4b5rk2Z79blSd/EDDkuc0stFSxyiUSU2saEA0Sh21bve6G4AJsdr+WMxlevbQeyGuEgEx4gkmO+w4aovzbLo5qqupoahaSpNQsiXJUSDkr8HqXcdtma2/W9vCLxPmlTT0AMgEdUauRWZeq/BrcofklhpOob2Jta+KLiLO6KtZnbnQyu/MZuWrjeNEMQ7YJAMeoMfnEWw7xdxhBWUyxjmrIsnMuygg/BhApYNe9lBLW632w+KqZQfNMOBjfI0tGu8FW9JmckkWU1TnVMakwM7AEtHzBYG43I8ev24erc5kips2K6bx1a6CVUldUm56bkdQT0xQZZxNSpT0UTmbVTTmdrIpDEm+gXfa22588esw4mpJIa2NTMPWpllBMa9jSb6TZ97m+4wXj1wTNA5/gtPDdnnyV1wXMtZTRtWvzRBWJpaQ3NnQjQWbcqX0mxOKnJa+pifMTUs40wyai47InuOXbUNIYk7AdV8hjnAWbQiJqZ0Z2eZZiNKlAkI1HUSb2sD3Hu63w9LQUVY4iXMat5GJ5YnRmXVba5PTwvgKbmhtR7XD3e6YGs203+e5EeZZnM9W6s7PHFlwqeUbaXkVRbULbjUQbd9hgM4JzyR61IpnaWKobRIrm4N+jgHZWVrEEeFsTl45gE0NWBJzRAIJYCq6HUCxPMvcDvtpvcDuvioizCkppvWKYyuy3MUciACNiLAs4Y6wt7gAC9hfBzTpUS1jmFlyIFt9/3n52V96Qs9qKeSlSOTQ4poy8kYCl2Bcblfk3BIXp2jtin9I0YNTFKAA09NFK9uhdgQTboL6R0xE4qziGoWnMbSaoYUhIdQNWgHtghidyehwuK82hqPV+UZLwwJCQ6gXCX7YIY9b9MSV9Clk7MxGoNvNDtVwjVNG9UsXwIXVruvQWBIF79fLFbkeUz1EhWAXdFLncCwBAJufzhgjz+WSWKmjhuQsNnse/mOdJHuIxQJkdQhvpZfE3I2x2sLiXHD+89odutoN0ib/JeQxY/wBQ+28+ak1WRVzbPHIfC4P3bYqa2hkhcpIpVh3Hz78HtbxIg0jXYgC41uLbdNqZh9+IfEyx1kKSRkGZCFIBYlkJO12jS9ib9OhOJUsVWaWmo33TraI5937rOWjchLL8ull1cpSxXrbr9g/npi4WiFLC5Y/CspB8vLEnhdTTGUyjTqWwJJH1dlHO/uxFrZKdyS0h3/8AMf8A/kxM1XVKhsS0G0DXRKIC+qso/q8P0afqjEvETKPiIvo0/VGJeOMrEOcSH4RfzP2nGPh+mzf2iZfZb4sgdvp0xsHEgvIo/wBj9pxhVHUyPMIF3JcoC0k3j1OmS3TyxW8ErrbNZmDzwj6o44jltXUhF+wspJsbDUllubd5GBumrZJIKbmayVrA3a1MQgVLkk72uT1/Zj1nGVzwTwxDS5m2U8ycb3AII5u1rjHc3yiaCaGIFHMxsp1zje4BuOb5jfEbrZRbTa1oBm1u4Zp8z0V7xZKBV0p3IRZS1gTbUlhew7zi04B/qlODcFTYgggg8wm1j5EYB+JqaWjZAxVw4JBDzjpa4IMvmMGfo7N6aNiSS8hJuxPy7ADUSQLAYkJmVlxFMNwjSDItB/y+5Wq4WFhYsXHUHPB/m0/0T/qHHyvlHxCe4/icfVOd/wBWn+if9Q4+V8o+IT3H8TiqrovQfw//ALl39p8wj30u+zkv0Mn6kOHPQ/8A2iPon/Ziu9JucwzjKFikV2jikDgfJOiLY/8ACfsw/wCjHNYqeuEkziNOW41N0ubWH3Yi43C0YNjvYK7YvJt4BCH+mqf/AFMv62PoD0Vf2XB75P8A5nxgGn4WoPc08jKfFS2x+vG/+ir+y4PfJ/8AM+G34yq8c0t2bRBEX+jkW4WFhYuXm1hgZOeI2DaWjMmpRGbaWYFN47fJtfrrIHTbEFA4qIoy6OrrcFUT4QESFXXsbDsqCL3B233xwUMw29Yy/re3rq9T325vXzx5GSSDfmZaNBtf1pOyetr83Y99sUZHcD0XrA6kP6h8uqeyrVLFF2rSsQQNCWkGp9Ufsdliq3U99iO8Y96rhGuLLyhIulLnnQRMhHY27bP9S4iPRubk1GWkggm9anXuPxvXzx05TJe5ly24tv62lxbp/pe7u8MGVx0HyRnpEkhw+StjThlkPzHIvGqsSqvGCQrRDVYO1wOltu/DMsgVC2lG+BaUFdOk6WjAsTGDuHvYgEdMRGopyQTUUBINwTWrcG1rg83Y22w3JRSfKqMu6EG9anQ2uN5ehsPsGAtdwPRRmkNXBe/ysUlp2ifQZNDWKJcKxEbRg6LMbiQ3Nhpt7sPVhEavJAsUTL2XblqChZgA2ym0bqSNgLEMN8R6fJZJCNEmXOV6aatDbe+1pdt98TjwTWv8ika4t8dfa97e344UHgn2lCR7w6i6ZiqLRF7BwsRY7KrBlEd0ZDH2fbJDAkEWxEoZJHVLMHOqe+hE7YiijcKt47gksV6fbti4/oDmJHxVPa2n40+z832+mw2x7h9HuZqLLDAFveyysBfxsHtfYb+QwQUCrQE+83qFVVFSeTBKikcxyGXShtYHYHR0OksD1sfK+I/GEAVRpIIWQqbgBgbMQNIQXUqLhgfEHfF8fR7mhveKE6va+Fbte/t7/Xhiu9GeZygBo4tjf40n9ZjggqTK1Brgc7bc0S8DejqhqKCCaWJjI6kswnnW9nYeykgUbAdBi+b0UZcesL/8zU/4uLLgnKpKahghlADoCGANxu7HqPIjF5jW2q8ADMeq8xiCHVXkcT5oLb0N5UetKT756j/Fx6T0QZWOlOw91RUf4uDLCxLtqn5j1VEBBzeiLLD1p2PvqKj/ABcNN6GMpPWlJ/8Afn/xcG2Fg7ap+Y9UQE3BCEVVXooAHuAsNzhzCwsVJoX4oq1WZFJ3KC2x+fbuHiwxmeV8NQLMlUtVrUNzNo+yRsT2g2wAcb4MvSfmPq7xzFQwWNtzqv2bvbZgNxGxF/lBR34HPWQhssSOHhlk7Ac6grQxEhdR16lbULbnSLbtfEDMq6nXfSBDDE6qXnEUUs0MxlKinOojQTfUVtv3dPPrh3M6NJ6iCTmEGnc9kRk6iQG03HTZT0viIk0VQsxCxyRRrGJLF7OOWsnZF7ABSlrg3Nxt38evaI6uUHYLFMdLSElXEisBcksyKrEfOv0B3wroFZ4iDoCB3GZ8yucQZRFmDwgTFCEZlHLJLKSO3uRYAr18x4i9jwsYqeOKES6/hAA2kjUXYsLDe4IDWbobHEKnzYKYtATSYnELjWVcKWsgOq19MaNvuRqt7JwsurFFRDGY1UtJE0Zu2k9gFkALHSyLISq9LEkDYkEpmvUNMUifdG713rXsLCwsWKhN1EAdWRt1YEEeRFj0x82cccHPk8wB1PRyE8qS19J68ttuvW3iAT42+l8cKg9RhETYq/D4iph3ipTMFfH71ySTw6De2q+xHd5+7FnUVCoupjYYLvSnnDyZrPC5UR04jWMAAW1xI7EnqSSR9QHneiyBgaumGx+Hj2/9xe7Gd1jC9ngar34d1cuGZ1+6LceSsOAOGWzOXsahAh+ElsQPzFv1cj7Bue4H6Ey7L44IliiUIiCwA/nc998SAoHQY7i9rQ3ReTxePrYsjtDpuGiWFhYWJLCvkdEuyjpc2viRHDM6IFRihJKAfKO1yo6t3droPHEdGsQbA2N7EAj6wdjidSPU1MpEId3YaTp2AXwJGyrt02x3Hki8wvSVCW3kAJ0U8ioxdaYk9lWkYE7ddOkb2J9o7bdcMplss8zJBG8vatqA2v3kt0G/njROHfQ6igSV0l+8INh7rdW+4eWLzNOOaHL15cKoCNgqgFvdYbLjH25n3Lrn+0GT2d0I5P6GZ5AGqZBEveB/E37sFFLwJldKLyASEb3Y3H2ubfZiiOf5pmDWgiMKH5T3LW8gRt9gHnj1S+jUub1s7yN3gswH2Dp9uKnEu+J09yoe4u+N08gryo9ImXU4tGItvDtfgLYr5vTET8TDKw7tEQt+BwW5f6PKGBNaxBth3AHw69cT4GpV2WFfsP7RioFu5qpzM3NWY5p6WqwRkiGaK9wrupAvbuuljbrbGqcCZg8+XUssraneIFmPefHbAZ6cadVo4gqgAO3Qf7OL3gvNVpsipp3DFI6cO2kAkKLkmxIvYb4dQgsBAhSqwabSBGqNMLFeucA0/rAjk06Nemy69Nr3tqt03te/147kudJVU6VEYYRyLqXUADp7mtc2B674oWZT8LFflOeR1VOlRATJG6krYWJsSLWa1jcW3tioovSFTSQQ1GmVYJn5aSsnZ1Fio1WJZAWFgzAC9t9xgQifCxT5VxRHUVE9OqustPp5gcKLahdbWY3BG4I288SIM7RpZo9LDkW1udOgEqG03DXvpIaxGwIJ6i4hWGFivy/PI56ZKmK7xumtQLaiLdLE2B7rE9cVlFx5TyRU81pEhqW0RSOoCliSApsxKXKkAsAD47jAhEeFinzTieOCogp2SRpKjVy9IWx0C7AsWAUgb7/Vj2nEkXPWnk1RTOCUWQAcwDroYEq5HUqDcDci2BCGfSDM/OiQQc5CEJ2NlImWxNuo06z7wvccVNRQxrNAghbSIzGHUuBGLqyi67C5hHavsQg+ULnHE1VBBC9ROjMkYuxXchfG1xcDy3w20cApzPyH0hNej5em1/Z12vbe17/XiMJoHo6MesMnKKxx2VSBIAVWOMqSb6JO07KNjbSfPHuOiEcbskZ1I3YHwlyEJCDqSVAY2A7O/TBM2c0S1EFPIjRSVCa4teyv07IYOQG39k/uxNzQU8Dwq0LtzpOWhXcatLNY3cEdlGN+m3uwZUWQLmeXhI0aKDUwViEGsDVoeyWDWjLcyRdZ9nUR4YlvRaJ4BHFqXmIxJ1EoymOMOCTYWQkEXBIud+1cjpszppJKiJaaYvTW5osNiy6gAeZZiV3sL4lcOVNLWU6VMCExtcqTsTpJHTVtuCN7YMqEQ4WBw8cxBaZjFPaqbTCNK3Y2uNtfZBFyCdrDFhUZ5yxIXhmHLjMh2Q3UdbaXNyOtsSSVnhYoaTjOB/ViRIi1YHIZ1GlyV1BbqTpYruA1r9Ou2LCbN1EphUNJIEDsqabqpJAJLMALlWsL3Nj4YEKizv0W5bVzvUVFPrle2pubKt9KhRsjgDZQNhj3kPoxy6imE1PTBJQCAxeR7X6kCRiFNtrjexI7zh6s43iiSB3inAnmMKDQNXNDuugqWuN0Y6vZtvfDubcWLTJLJLBOIohdpAqkWsLkDXqIBNuncbXG+BCvcLFTS8Qcy1qecXjLqSqWYDTsDrsGOoWBtffww1k3FsNVBJPGHCxMyurgK6sg7SsrNdCPBrfZgQrvCxFyyv50SyaJIwwuFkXS1u663uvuO/iBhYEL554P9Hk1eQ7Xjg63PVh5X6Dz/wDvGmT5hQ5PCFQKCO/vJ8h1PvOKri/0iJBampF1Odgq/tt1PliHwr6L5apxUV7Fidwh3Hut3/h7+uNb3F3vVOi3VHF3vVT3BVrZpmObuVgDQwn5Zvcjx7rj3WHng34W9EdPT2eUcyTrdtzf3931YN6HLo4VCxqFAxJxQ6oTbcsz6pdYWCap6VUFkUKPIYFK74xvf+zBhgXlpS8jgC/1e77MOkYMqLDBUjKqjWhiJtfofP8An8PPFaYir6T3XxcQZGV7WrteA2+//thuahMnbJF7eW+3jtt07sPOATGhTzAEwhD06/1SL89v1cO00gXhRif7g4+1GH4nET03VQekjt1Dtce5cEvo/oI5sno0lRJEMK3V1DKevVWFjhO+BvirH/ym+Klilk9RvzyB6vf2E6cvxtit4elY5Rl0MYDPNTwrYtpGgRqZCSASOyCtwDuy4KxlcXK5PLTlWty9I0W8NPS3lhqHIKdChSCJTGCEKxqCgJuQpA7IJ6gYqWdC3BMhpq2soHCr2vWoEVrgRymzqLgbLIG7vl/YEcNvpyvKvWWVstdzziF3SUTOY+a9yBDrAB2WxAuxBtjYpslgeTmtDE0mnTrMaltJ+TqIvbfpfAJlHEbtSuafLKL1ax5gSsiEajTch1EFhsd7jFtOk6pJbu5geaRcBqrDi69FXU2YqCUYerVKqCSyubxOADuRLZeh9u22LSpjdY46cBHnnYySqWsCgIMpvYnSLpENjsy+/ARTeldVPq4oqcRp0LVo5Q0kEWZobAAgWt4bYmZ56RGp5BJNl9Lz0GkWrEaVQwv8mAsqnY/ZjR7BXkCLnmPuq+2ZEyrXgd/VZK3L3CpyWM8Kg3Agmu1l2Fwkmtegtt5XE+GyRRZKtSQaAkNqUaSlSsjGIStfeMnYWA7QW5ttjyfSxFJLrbK6cyONBkaZb6TYaWc099PiCbYuc/40WhhihbLqUxVCFjHHMOVpJA6erhWv7vtwHAVw4NLbnS4+6Qr0yJlX3FZH5Uyf6Wf/APGfEX0hoZqnLIIT8OtWk7FdykKK+tmt7KtcLc9TtgOb0qwnRqyqBzGLIXmDFR4KzU5IHkMWOT+mAGZI0y+OPmyIpKzD5TBdRAgGq3v7sSOzsSBOX5j7pDE0jaUaekxCcprgBc8hunkLn7sSKrNUGWGZSHU0910kHWTH2VW3tMxIAA3JIGL62B3OcsgpYubDDDEyuGBWJOpO9trKWuQW67nHOe4MaXHctLWlxACiZpkENRUpTzAOvqTDTftbSx2kU9VKlR2h32xVJVVUNZQUVVqlAqGeGqt8Yi0tQCkncsq6l8dQ38bC2a8Q1gm58caSOpCc0UitIx2JCNoLBRt3kbbnHip45zJlWRkLFSSgNN2kYKV1KChIurML7bMR34pbiGuAIBU3Ui0wVoPCsgOZZvY3+Gg+6ljH4g4rKClalrKrLkDCKrJqIWF7RqxC1Cg/JsbFQO+QbYz2Hi+vjd5IIEhLH2vU0Rjc2sW0Anci1zviUOPc1165FfWoKBxRgsoaxZbaLspKKTpNtl8MWdoFHIdVofHagVGUqpC2rLDbYAQyC1vsGLTOpzHHVLLOra6d2RLAFVRCJGsPk3dO0fEDwxjeacd1EqKZWhkmRrWlpI2I3NtIdbg7g32vi2pMyqQ+mWOJi8ZEtqBQJI7XVdRjIazfIOImu0CforRhnkwI3b+KueH5CpyVasqaX1eJqZwNIFUIgAkhN73QsUO29xYm1ifP+GpJqo1FFVmmqkRY5FZNccibsoeMkWsWNnH+0PHGcJxXWmkjh9UBjKsHj9VUL1ARhHyrAdDtfpfDkfEtSAWlhLSldKSepBmVV+Sx03KhibKTvhGuBuKYw7jvHrwRRmGdyVMGUvOqxzDNQjhCdBaIVCM6X30ki49/fgi9J5/8IrvoWwHGrqW0LUU8MjxgDemjYJYXuvZ2GxtbxxJqc1qJo7TRh0tcI9MGA26aGXf6xig42mNx6LUNmVToW9f0Wj5Z8TF9Gv6owJ5hlqpnMIRiqVcMjzxi2mRoDFocjxs9jbqFANxitoc6q0iAAKKL2CwLYW/2QotiFPmU0lQWAjkmQqA3q8ZdQRfsOVJPQA22+vCGPpExfooVNn1Gbx4T9lqmFjODxPXKSJDIpBt8Uov5i69MLCO0KY3Hp+qo9mfuVPlfowlhihkR258soEkulSUQxudVm+TrEe3X9hFBm2Z8xrxcsWVTdBIgZVIJRVkRtLne5O2wtvfB1CvZW/gPwx7tjoPfUOhHSfHXu1kWVfaT8QlBbZhmkkLOEiiZTHdDGXYgpEXKnmAGzGVbW3C7Hvx7qK7MeW8kSoXCx2R4zYklgxFpexbZiCW6YK6yMmNwpsxUgG9rEjY37t8BYbMWSlVYpYnhUCR3kRlkNlU7ByZNtbXcdbd+KjUc2C97R3gX08fM3N9FJpDtwUhM/wAxbXakC9l3j1W3tHZYjaTZzIL36aSBsd8UsmbZmrErEp3vazj5K9wYX3LdbDuv3m7nGZJMzKOakevTui81S1OQpAIUPbngNYW0jpfejrqXMSwsUuUW5Aj0h9y62LBtI7Kg+ROLG1IPvPaP+vdz9eCtaBwCuTmuYhZSI1kOsFAY9ICGRb9oSnXaMk7Du7+mK6ofM2jlJEY0qdEfLbt9SADr2OoINx0v07pkozNEUQOJBYk3SMENpTsai1iL697bX6m2FHUVyzuSziN72F4mWM6pCSdV3ItosB7tsV9tAk1G/wCMHuv6PfCjHABC3pZMwpdM2g6X7DopUMDGL3BZtw198Hnoy/smi+hH7cZ16Q66ebLkknUJeQqieAWNQzE9+pwxHkVxovoy/smi+hX9uNF+zaCZ1v3d1uluCKwhjfFE+FhYWILKljAPRZxEKepEUh+BqFEbg9Ax9lvvKn87yxv+Pk+Mdke7Ha2ZTFVlRh3x9VgxjywscOaLsw4TFHXTLKuqnpxzd/8ASIT8HHfvLNZDf5rnuxTxUk1ZI8rMo1P25ZGCRhm3tqbb3KLm1trYM/SXXPJQZazG5kjDufnMI1sT7tbfacDcKzS0CLKyQ0cUx0yFCWaVg10UDeQ2JPcAAbnbHSo1HOph7tdPXEk7vssj2jMWjTVVueZDNSScuZdLEBgQQVZT0ZWHUbHBDx/8Rlf/AKNfwXHr0iW5OWaSSPU1sWABI23IBNj5XPvx643RTFlIc2Q0kYY+C9m5+oXwNqF5pud/y8igsDc7RyQ9Dw5IVRmaKLmC8YlcKXF7BgLbKT0ZrA+OO0FDJDXwxSqUdKiIMp7vhF8PI4I/SZVaMwlR6WBlCoIy/O3j5Y+ZMq2DaxYAdPrNVNn01ZX0s86orGSFQUVlVgswF+0zX7xe/dibKj3szHQift+qRYxroBuCF9FYFfSXmAhy+SQ2NnjG97byKO734KsCPpUJ/JsllLNrj0qOpPMWw388eMqgFhB4L0FGe0bl1kLKs84rn9WighnljZZJDLynYMdRupLJ2tCrboQLm3dgqyWrlk4blb1ibma5AJWkbmbT2HbvqGwt1xmE0EkZGtRd1IvqI96H+d9saRkiD+jMl1t23JU/T3sfIn8cZ6ZhkA7loqtGfMRF7hBeWcZ1McNTFLNPLFNHZOYzO0UwZCO0xOkFQ5t5D6zjh6rkPDdSZJpAymReYXOpV5g+Ve+wNuuAWkpuwzXsJAQFXaxPfc7MLbXONAyLKbZBUwi19bDtdN2QkHyxFlYEmeHrorKmGfTa06gnT1xhZmMvIL6lZuST2wSZHLAFQQfZG+oP9WCvNZpxlVKOZMyJO7MvMbW6kAqhPeAZOh2sMSRSxR6pZBd/aIHZ1lU03sPZTYfXiY0hajQkC5nmNgNuibAeA6YytxLi0nl9pW84IBzQd5+hjyupXo4qJpMpr1aV1IMgjJZrxBoFIAYnUNJJI6YH0oZ2fTFW1hvsD6xL1233bz+7Bbwk1qLMyoWQBm0h/Zf/ADZNmt8k9D5YpKfi+SnkRnoaURh11ujNdV1AMwve5Xrbyxc9xdkh0TuVdFraZqe5mjlyXJ+J6poTAZJY50KpLOtgZFjMgup+QWLID39k+OL/ANHssvq9cJJpZCACrPIzEXR/ZYm46YGal11s4JKkub+KsxNx5eZwS8APeGv2+Sv1/BvviujWfUqX0gq/FYWnSw8gXJCGcpzipppkJqJ5oX1LIjyNJ2WU6WGonSynSdj0vgpyuBqnL6jkyMsxk0SOu0uldJKgrupZTcWsbMMUdDCdw1hdD7IuQL+yPAnDbesUT+s0roJJG0vTm5SUAd63uHUC2sX+vpjPSxLc4FTgYPCVHGUG0gezGpBjjCro6XMIrrR1cyLftLI+qx8AZb287W3wsGeW8eZdUAmqEdJOLa0mIFz4rJYCRdjuNxtcDbCxpyYofA5pG4n9lz3VsOTdkcvRUP8Ao5n395g/TTfw4X9HM+/vMH6ab+HHqfiyrFTNAqKxihEwJqHGpCzC3sHQ3ZPiMX3Dmeeswxzh3CyIHCuxBF/Hfe3l1x0jjSBOUfJZ+2dwHRD/APRzPv7zB+mm/hwv6OZ9/eYP0038OCmDPIy5X1hS+rQV1+yxFwlifaI3A6n8Zjytt2yFXv1Ek2/H9uD20j+n5Jds7gOiCv6OZ9/eYP0038OO/wBHM+/vEH6ab+HF7JxGruAs3Vii2Y2LDVdAw7LONLXUG4t0x6mzJkUs0rKqi5Jc2A8Sb7DC9uP5fkn2zuA6IePDWe/3iD9LN/Dhf0az3+8QfpZv4cW39Ko7X9aFiFPxh6ObIevRjsD3npifl2Y83UVmZlQkMVcmxXqvXYixuPLB7cfy/JHbO4DognPPR7nFVHy5ZqdlvcDmydfrQ40jgzKHpaGngk064owraSSLjwJAv9mK1eINTuiOCyW1LrJK3vbVvtex3PgceqTO1mXUsjEXI1JIxFxsR17j19xxB2MzCI0UH1HPsUVYWBeolkU/GOQeh1H9+B7ijiuelEBUcwTTJDvK66We9m2U3Xsm/f0xEYiTACqhaTj5UopgmklEk29l9Wn/AKGU/fjba3OqlJIFWzCQkMTM40kKWNhpOoEC29jfuOByf0e0UaFneRUUXLNIoAA7ySuOrs/aNKgHdpN4iPFZMVQdUjLuQpmvHEtTFHFLBSlIhaMKkqlRYCwIm8APsw3R8WMlJ6q8MU0avzI+Zq7Db79kjUO02x+ce7bBc/ANECgLyAyGyDWO0bXsvZ32BPu3xMb0ZUcaNJM8iIouWMigAfOJ07Dzxv8AxXBRlgxrpv6rMcNXmZHrwQLm3Fz1McCSQwHkqFBCkalB2XssNK9LhbXt17sNZ5xTJVpGkkUCiJQkZjWQFVFuz2pWBG3eDg9b0cUJVTG8ratwQ62t/wAOIq8EZdypJOcxEbaWIkWyEC51HTtYb79AR44Y2tgxEA25fqkcLXO8X9cEORcfyNEkVTTwVQjFo2mUl197A7j7L95OK+jzJ562mdwotNCqqihURRItkRR7Kjwwbj0c0lr3lta99Y6f8OGsu4ToC6PFMzMG1IRIpuUa+xC72K728DiP4rg2g5QeikMNXJEkLY8CHpVVjlkugkNqjtYgH4xb2J2va+G6rOeWLyTFASBdnIFybAdepJsB34rM/kaqpXSNud2gLa7i6sLg3NrjY2PljzD8RLTZdmgB2jZO8LOOawfRNo5N76rdkX+USfZsd791/PBxHnFE+WS0oqqRXkZiI1mQjdweoNrm1/ecDubZIhiCSwSQsF1EpUQKpRSAzENq0qNS3NrbjfEmDhoxbCjnAHfz6Y9D19m+M1M5Wkxc2jTxXUqua94GcQDMm/hroqKly7QX1OAoJ0C4I8eoNjcdLYJeHuJYqdZoasFKWqsyTKp0JJpVCrAbqOwrajtfVe18VpyRKiO8VNO6Mxbmx1dMQSCdvA2vbpta18TI4o0HLdJNdwpVqmnJuV1CM7ddPda9t8IBzXZtd0clOpVp1GZJAi4M71GzmiR1Y+v0Oh9tfPAFvJACR09kfbjsGfU8qrDC5McSsAxBUyMxDPKFPsi+wB3sPPFfJ6MY5X101NOyML3SppQAQbEAMhOxBG222Gcv4VhS8mmYpG+lz63SlVYEDQ2lAQbkC3u8cXGlSNOG28+5Z6eNqdsHVCDu4D1dGvDOaUkFNVwTVdMjzsdKc1bgGFEF99iSDt7sVMoF7G1hbdSCD9Y2bDknDQZg3qkxN7359Pv9q74mQ5O3Q00wHhzoOvjsPfjLVGcNgaLp4evTpOe5zwcxnd91TzSWO/UW3v2QLXt5+GCLhLPKSnjqFlq6aNpguleavTS1iQDt7QFvLEcZA79Kabb/AM+n+25Hfjw3DVzY0jj/AN6m2+7BQBpGYUcVVp125c4A8PunqCVY+2xV1a4UxlSGsfa1C+2O0ef0rQiKSoWOpDyqusm+kPqUNIB2PbFiSD1t0OJEPCcxAtTTAeU9Oez80C1rd+HKbg9gHvRSdrvaWnJB+o/jiluGLcxLCQe/j3KqvUovaDnuL7o80P8AEuQU05jaarpaaSxBBlVtQ7rEeH7cLF6eHqiPsx5bceKz063279v5vhY0U21WNDW0zH936LlPcHGS4dFSVwifMZ3np6h4DSrFdaeoOphI2pRoTcENs3snuOCfgCnnWhhFWLzqp1MxBIFzoBI6sF03P2knFpT0pbc7L4/z+OJEVSNQUbL3eZxaXSIWVAuZc01VW/LmNOKyB3TkSguscUSCSNil5NEsYJRb6lUkbW1F0CGSGVUYoXjIViCCrFSASpFwQT0Ivt5Ykz0TFieoJJvf9nXw+7HpyI1Kg3Y/d+7rgc6UkDy0bzZclIkUiTmONAOWwWJ0Md5OaQEsliQyt2rHTcggF1RFZiDb3d1j3fsxLpJBbqFA7r7k26nx92PcSAlnvqI8OnTuv4eOETKazpcjqYWiaOnaQUknKS5YGaCSxiF77iB2W+q4GlmBBBwZ5VTGJRGLyWFmJG7G/ac2FgWYknzJxYesFblzufkju77+X8/UrgoLHSDux6nqfv6ffhl0pILr6Rpp5ZKcNFUwFRG7xuqyJp7ULsygPGWJ6HslVYedvw6jvCmpGjdi7MjdULSuxBPfa/Xv69+L80wC2XSARuxG9tun24YNQq9lb+Z7/qP8/twiZEJpVQLMAovpFv5+7Apx1lMkkMRRGdqepinMaC7sqX1KouLtpckDvtbvwZQSgLqNgvcP53JOPENatzfbz7z9l/L3YGmDKSGo61aiaPQsoERZmMkMkYuVKBPhVUk9onYEDTv1GJGeShaeXUpYMjLpEbSXLAqAUVWJG++1rYtZmXe1yT39APq+7fDGCbpobpMqljq6SONWaj5rSLsdUH+bTryiDuIyXGm9tB7PeLXHG0xajqkQM14JEVUVmJZkKjZATa5Av0A3NhfFxSdlHb6h/P1/d5YixxFjYDDzaFELxky8yOM7hdC31KynYdCrAMvQ9RilzCkY1zqq3p6lVeUm+lWiAUixBBMq8pdNx2Uc773JZ5Ao0L/vHz8McpNyAB2j8o93mB44QMFCaeMgaiDbqdiT9g3P1YEuG3YCDWKk/HjQ9NKiKzzF1lLtGqi0epQSSx5pAPtAnNRWL3do/d/392OVE6MALm3WwG/f3nADAQhXi4MYECiQnnwH4ON5CAkyOzaUU9FQncb2tuSBh3huN9U6Sq4n5rPJKY2WOQEIEdHI0D4PQpjB1Aq3Xc4Io6lApFivu62957+uPSrrAJ7Kjz2P8+OGHe7CEKcVUTK3Ng5hnWAhfgWeGZSzXp5BawuwU3JW2u+4DYIRCwGpgRbc9587D2mPuFziRPWDbSOnQnu9w7unXDUM41XbteZPTfrhEzZCp+BqW9FGrCSN0LhkeJ0IvI7A2kAuCHBv06jqDaPxJAddIqI7aaxZGMcTsAojmUuxjU2u0q9dzcncBiCiacH5ex7lG5956Y9Usi9dlA2AuN/M4eb3pSUFoyjW6EG+3nvfbxvf3k+OB+akIzLcShJIhI/Yl0GdGAjLNbQfgixNzbUkV7MEwUowLXUa263OwH1H9uO1SrcFmuQACB1J6/V1wgYTUWFCT2Rc9cPS/CP2b/X3YfgdWGkC3iB06nv6nuw3JMEGlOvefDy/n8cRQpSAAFR0Ub/yPr92Kpjvh+ml6qRqDeHXEienUAX2A6nvPkMNCusu+KT80fhiTiPQW5aW2GkYkY6jfhCglhYWFiSEHtKSACdh3Y8YWFjkKac9Yb5zfacN4WFgQljoYjobYWFgTXMLCwsCEsLCwsCEsLCwsCEsLCwsCFKgqlC6WF/27441ZtZBpB+3/t1xzCwJKPjoxzCwJoZ/IFUaZEFU3M5ySMxeTZOQQ0avcl/hCHAYaPFLDSbJaOb1lnL2jYnYO2yaAFRY9OlGD6m5mokjboQEWFiZcUk1S5fUoo5kup9bl7M2nSIjGgUH81JGB21s5HdhuLK6gCJTKSqTByGmmJ5fKAKa7hpCZdT2e62a29gMLCwFxBQvAyyrBcie4MU4S5N1eSZWj6qVskaFQxBKliLMuJ9JQyCZDqOhYtGgyyOdRc2YsxAewAGplLeY31cwsMmyFIoKzmwrIBbWuoDwB3W/naxI7jcXPU0ZyisWkMS1I5xWUa2MrDdLLpYycxSGswYs+k3sLWUcwsKcswhXDRVAqjIktotRsmo25Zhto5WnTq5wEnMvqA7I2xWwZRUiONWmJKVCSNeaYkxiAq6GS4d9Ux16W2AsDcALjmFiIedEK+nkk7ARtI5gLb2uulrrt16jbyxX0dDOGS7gjnMxvI5JjZDYG4sSrnZQFWygix2wsLBmgJrqZdVKJtU2gyTI8bo7MUQSdqMK6gBTHGp03ILPJ0G+GPUKtjTtJN2kMxk0yPoOudWUaCLSKsQdAGtpuLEkasLCxaTu9aKK0TLvik/NH4Yk4WFje34QopYWFhYkhf/Z"/>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1592273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855" y="20782"/>
            <a:ext cx="7315200" cy="925497"/>
          </a:xfrm>
        </p:spPr>
        <p:txBody>
          <a:bodyPr/>
          <a:lstStyle/>
          <a:p>
            <a:pPr algn="ctr"/>
            <a:r>
              <a:rPr lang="en-US" dirty="0" smtClean="0">
                <a:latin typeface="Times New Roman" pitchFamily="18" charset="0"/>
                <a:cs typeface="Times New Roman" pitchFamily="18" charset="0"/>
              </a:rPr>
              <a:t>Concept/Prototype</a:t>
            </a:r>
            <a:endParaRPr lang="en-US" dirty="0">
              <a:latin typeface="Times New Roman" pitchFamily="18" charset="0"/>
              <a:cs typeface="Times New Roman" pitchFamily="18" charset="0"/>
            </a:endParaRPr>
          </a:p>
        </p:txBody>
      </p:sp>
      <p:sp>
        <p:nvSpPr>
          <p:cNvPr id="4" name="TextBox 3"/>
          <p:cNvSpPr txBox="1"/>
          <p:nvPr/>
        </p:nvSpPr>
        <p:spPr>
          <a:xfrm>
            <a:off x="1981200" y="1295395"/>
            <a:ext cx="6248400" cy="3139321"/>
          </a:xfrm>
          <a:prstGeom prst="rect">
            <a:avLst/>
          </a:prstGeom>
          <a:noFill/>
        </p:spPr>
        <p:txBody>
          <a:bodyPr wrap="square" rtlCol="0">
            <a:spAutoFit/>
          </a:bodyPr>
          <a:lstStyle/>
          <a:p>
            <a:r>
              <a:rPr lang="en-US" dirty="0" smtClean="0">
                <a:latin typeface="Times New Roman" pitchFamily="18" charset="0"/>
                <a:cs typeface="Times New Roman" pitchFamily="18" charset="0"/>
              </a:rPr>
              <a:t>When I think of  college, my concept of it would be </a:t>
            </a:r>
            <a:r>
              <a:rPr lang="en-US" dirty="0" smtClean="0">
                <a:solidFill>
                  <a:schemeClr val="bg2">
                    <a:lumMod val="60000"/>
                    <a:lumOff val="40000"/>
                  </a:schemeClr>
                </a:solidFill>
                <a:latin typeface="Times New Roman" pitchFamily="18" charset="0"/>
                <a:cs typeface="Times New Roman" pitchFamily="18" charset="0"/>
              </a:rPr>
              <a:t>well-educated professors</a:t>
            </a:r>
            <a:r>
              <a:rPr lang="en-US" dirty="0" smtClean="0">
                <a:latin typeface="Times New Roman" pitchFamily="18" charset="0"/>
                <a:cs typeface="Times New Roman" pitchFamily="18" charset="0"/>
              </a:rPr>
              <a:t> as well as </a:t>
            </a:r>
            <a:r>
              <a:rPr lang="en-US" dirty="0" smtClean="0">
                <a:solidFill>
                  <a:schemeClr val="bg2">
                    <a:lumMod val="60000"/>
                    <a:lumOff val="40000"/>
                  </a:schemeClr>
                </a:solidFill>
                <a:latin typeface="Times New Roman" pitchFamily="18" charset="0"/>
                <a:cs typeface="Times New Roman" pitchFamily="18" charset="0"/>
              </a:rPr>
              <a:t>challenging courses</a:t>
            </a:r>
            <a:r>
              <a:rPr lang="en-US" dirty="0" smtClean="0">
                <a:latin typeface="Times New Roman" pitchFamily="18" charset="0"/>
                <a:cs typeface="Times New Roman" pitchFamily="18" charset="0"/>
              </a:rPr>
              <a:t>. These courses must provide a </a:t>
            </a:r>
            <a:r>
              <a:rPr lang="en-US" dirty="0" smtClean="0">
                <a:solidFill>
                  <a:schemeClr val="bg2">
                    <a:lumMod val="60000"/>
                    <a:lumOff val="40000"/>
                  </a:schemeClr>
                </a:solidFill>
                <a:latin typeface="Times New Roman" pitchFamily="18" charset="0"/>
                <a:cs typeface="Times New Roman" pitchFamily="18" charset="0"/>
              </a:rPr>
              <a:t>degree offering</a:t>
            </a:r>
            <a:r>
              <a:rPr lang="en-US" dirty="0" smtClean="0">
                <a:latin typeface="Times New Roman" pitchFamily="18" charset="0"/>
                <a:cs typeface="Times New Roman" pitchFamily="18" charset="0"/>
              </a:rPr>
              <a:t>, or it would be pointless. A </a:t>
            </a:r>
            <a:r>
              <a:rPr lang="en-US" dirty="0" smtClean="0">
                <a:solidFill>
                  <a:schemeClr val="bg2">
                    <a:lumMod val="60000"/>
                    <a:lumOff val="40000"/>
                  </a:schemeClr>
                </a:solidFill>
                <a:latin typeface="Times New Roman" pitchFamily="18" charset="0"/>
                <a:cs typeface="Times New Roman" pitchFamily="18" charset="0"/>
              </a:rPr>
              <a:t>campus</a:t>
            </a:r>
            <a:r>
              <a:rPr lang="en-US" dirty="0" smtClean="0">
                <a:latin typeface="Times New Roman" pitchFamily="18" charset="0"/>
                <a:cs typeface="Times New Roman" pitchFamily="18" charset="0"/>
              </a:rPr>
              <a:t> is also present for I image being able to get up every day to classes that are in a convent location. I prefer a </a:t>
            </a:r>
            <a:r>
              <a:rPr lang="en-US" dirty="0" smtClean="0">
                <a:solidFill>
                  <a:schemeClr val="bg2">
                    <a:lumMod val="60000"/>
                    <a:lumOff val="40000"/>
                  </a:schemeClr>
                </a:solidFill>
                <a:latin typeface="Times New Roman" pitchFamily="18" charset="0"/>
                <a:cs typeface="Times New Roman" pitchFamily="18" charset="0"/>
              </a:rPr>
              <a:t>small campus </a:t>
            </a:r>
            <a:r>
              <a:rPr lang="en-US" dirty="0" smtClean="0">
                <a:latin typeface="Times New Roman" pitchFamily="18" charset="0"/>
                <a:cs typeface="Times New Roman" pitchFamily="18" charset="0"/>
              </a:rPr>
              <a:t>opposed from a large one because I want to be remembered and known by my professors throughout my years in college. If the </a:t>
            </a:r>
            <a:r>
              <a:rPr lang="en-US" dirty="0" smtClean="0">
                <a:solidFill>
                  <a:schemeClr val="bg2">
                    <a:lumMod val="60000"/>
                    <a:lumOff val="40000"/>
                  </a:schemeClr>
                </a:solidFill>
                <a:latin typeface="Times New Roman" pitchFamily="18" charset="0"/>
                <a:cs typeface="Times New Roman" pitchFamily="18" charset="0"/>
              </a:rPr>
              <a:t>student body </a:t>
            </a:r>
            <a:r>
              <a:rPr lang="en-US" dirty="0" smtClean="0">
                <a:latin typeface="Times New Roman" pitchFamily="18" charset="0"/>
                <a:cs typeface="Times New Roman" pitchFamily="18" charset="0"/>
              </a:rPr>
              <a:t>is large, it will be hard for me and my professor to get to know each other.</a:t>
            </a:r>
            <a:r>
              <a:rPr lang="en-US" dirty="0" smtClean="0">
                <a:solidFill>
                  <a:schemeClr val="bg2">
                    <a:lumMod val="60000"/>
                    <a:lumOff val="40000"/>
                  </a:schemeClr>
                </a:solidFill>
                <a:latin typeface="Times New Roman" pitchFamily="18" charset="0"/>
                <a:cs typeface="Times New Roman" pitchFamily="18" charset="0"/>
              </a:rPr>
              <a:t> Sports teams </a:t>
            </a:r>
            <a:r>
              <a:rPr lang="en-US" dirty="0" smtClean="0">
                <a:latin typeface="Times New Roman" pitchFamily="18" charset="0"/>
                <a:cs typeface="Times New Roman" pitchFamily="18" charset="0"/>
              </a:rPr>
              <a:t>are a must! Sports have been a part of me since I was very young, and I would like to carry along my interest. </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4836138"/>
            <a:ext cx="3770332" cy="1619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20161945">
            <a:off x="6124711" y="4493128"/>
            <a:ext cx="2609850" cy="1752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4800" y="1829211"/>
            <a:ext cx="1438275" cy="2071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67336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315200" cy="914400"/>
          </a:xfrm>
        </p:spPr>
        <p:txBody>
          <a:bodyPr/>
          <a:lstStyle/>
          <a:p>
            <a:r>
              <a:rPr lang="en-US" dirty="0" smtClean="0">
                <a:latin typeface="Times New Roman" pitchFamily="18" charset="0"/>
                <a:cs typeface="Times New Roman" pitchFamily="18" charset="0"/>
              </a:rPr>
              <a:t>Reaction Time</a:t>
            </a:r>
            <a:endParaRPr lang="en-US" dirty="0">
              <a:latin typeface="Times New Roman" pitchFamily="18" charset="0"/>
              <a:cs typeface="Times New Roman" pitchFamily="18" charset="0"/>
            </a:endParaRPr>
          </a:p>
        </p:txBody>
      </p:sp>
      <p:sp>
        <p:nvSpPr>
          <p:cNvPr id="4" name="TextBox 3"/>
          <p:cNvSpPr txBox="1"/>
          <p:nvPr/>
        </p:nvSpPr>
        <p:spPr>
          <a:xfrm>
            <a:off x="685800" y="1447800"/>
            <a:ext cx="7543800" cy="4524315"/>
          </a:xfrm>
          <a:prstGeom prst="rect">
            <a:avLst/>
          </a:prstGeom>
          <a:noFill/>
        </p:spPr>
        <p:txBody>
          <a:bodyPr wrap="square" rtlCol="0">
            <a:spAutoFit/>
          </a:bodyPr>
          <a:lstStyle/>
          <a:p>
            <a:pPr marL="285750" indent="-285750">
              <a:buFont typeface="Arial" pitchFamily="34" charset="0"/>
              <a:buChar char="•"/>
            </a:pPr>
            <a:r>
              <a:rPr lang="en-US" dirty="0" smtClean="0">
                <a:solidFill>
                  <a:schemeClr val="bg2">
                    <a:lumMod val="60000"/>
                    <a:lumOff val="40000"/>
                  </a:schemeClr>
                </a:solidFill>
                <a:latin typeface="Times New Roman" pitchFamily="18" charset="0"/>
                <a:cs typeface="Times New Roman" pitchFamily="18" charset="0"/>
              </a:rPr>
              <a:t>Complexity: I am planning on getting a degree in Biology and eventually go on into the medical fielding possibly doing something with Biomedical engineering. Most medical degrees consists of a eight year education, which would be longer than a typical four year degree. </a:t>
            </a:r>
          </a:p>
          <a:p>
            <a:endParaRPr lang="en-US" dirty="0" smtClean="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Expectancy: Based off of the AP courses I am taking in high school, I expect my college courses to be challenging. Therefore I am preparing myself mentally for the workload and intensity. </a:t>
            </a:r>
          </a:p>
          <a:p>
            <a:endParaRPr lang="en-US" dirty="0" smtClean="0">
              <a:latin typeface="Times New Roman" pitchFamily="18" charset="0"/>
              <a:cs typeface="Times New Roman" pitchFamily="18" charset="0"/>
            </a:endParaRPr>
          </a:p>
          <a:p>
            <a:pPr marL="285750" indent="-285750">
              <a:buFont typeface="Arial" pitchFamily="34" charset="0"/>
              <a:buChar char="•"/>
            </a:pPr>
            <a:r>
              <a:rPr lang="en-US" dirty="0" smtClean="0">
                <a:solidFill>
                  <a:schemeClr val="bg2">
                    <a:lumMod val="40000"/>
                    <a:lumOff val="60000"/>
                  </a:schemeClr>
                </a:solidFill>
                <a:latin typeface="Times New Roman" pitchFamily="18" charset="0"/>
                <a:cs typeface="Times New Roman" pitchFamily="18" charset="0"/>
              </a:rPr>
              <a:t>Stimulus-response compatibility: The campus of the college I will be attending has to be small and easy to navigate around. If I attend school at a big campus, I am sure to get lost a couple times and be late to some classes.</a:t>
            </a:r>
          </a:p>
          <a:p>
            <a:endParaRPr lang="en-US" dirty="0" smtClean="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Speed-accuracy tradeoff:  If a school I want to attend has a deadline coming up soon, I’ll have to rush to send in my transcripts, etc. so my decision will be made quickly opposed from taking time out to think further into it.</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14800" y="228600"/>
            <a:ext cx="1066800" cy="1071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22268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645" y="1371600"/>
            <a:ext cx="1828800" cy="762000"/>
          </a:xfrm>
        </p:spPr>
        <p:txBody>
          <a:bodyPr/>
          <a:lstStyle/>
          <a:p>
            <a:r>
              <a:rPr lang="en-US" dirty="0" smtClean="0">
                <a:latin typeface="Times New Roman" pitchFamily="18" charset="0"/>
                <a:cs typeface="Times New Roman" pitchFamily="18" charset="0"/>
              </a:rPr>
              <a:t>Schema </a:t>
            </a:r>
            <a:endParaRPr lang="en-US" dirty="0">
              <a:latin typeface="Times New Roman" pitchFamily="18" charset="0"/>
              <a:cs typeface="Times New Roman" pitchFamily="18" charset="0"/>
            </a:endParaRPr>
          </a:p>
        </p:txBody>
      </p:sp>
      <p:sp>
        <p:nvSpPr>
          <p:cNvPr id="3" name="TextBox 2"/>
          <p:cNvSpPr txBox="1"/>
          <p:nvPr/>
        </p:nvSpPr>
        <p:spPr>
          <a:xfrm>
            <a:off x="1472045" y="461189"/>
            <a:ext cx="6553200" cy="2739211"/>
          </a:xfrm>
          <a:prstGeom prst="rect">
            <a:avLst/>
          </a:prstGeom>
          <a:noFill/>
        </p:spPr>
        <p:txBody>
          <a:bodyPr wrap="square" rtlCol="0">
            <a:spAutoFit/>
          </a:bodyPr>
          <a:lstStyle/>
          <a:p>
            <a:r>
              <a:rPr lang="en-US" dirty="0" smtClean="0">
                <a:latin typeface="Times New Roman" pitchFamily="18" charset="0"/>
                <a:cs typeface="Times New Roman" pitchFamily="18" charset="0"/>
              </a:rPr>
              <a:t>There are three types of schools I will avoid at all cost. One is being an </a:t>
            </a:r>
            <a:r>
              <a:rPr lang="en-US" dirty="0" smtClean="0">
                <a:solidFill>
                  <a:schemeClr val="bg2">
                    <a:lumMod val="60000"/>
                    <a:lumOff val="40000"/>
                  </a:schemeClr>
                </a:solidFill>
                <a:latin typeface="Times New Roman" pitchFamily="18" charset="0"/>
                <a:cs typeface="Times New Roman" pitchFamily="18" charset="0"/>
              </a:rPr>
              <a:t>all-girl’s school</a:t>
            </a:r>
            <a:r>
              <a:rPr lang="en-US" dirty="0" smtClean="0">
                <a:latin typeface="Times New Roman" pitchFamily="18" charset="0"/>
                <a:cs typeface="Times New Roman" pitchFamily="18" charset="0"/>
              </a:rPr>
              <a:t>. Its been said that girls who attend an all-girl’s school will eventually catching feelings for females since they’re around them all the time. Second is being a </a:t>
            </a:r>
            <a:r>
              <a:rPr lang="en-US" dirty="0" smtClean="0">
                <a:solidFill>
                  <a:schemeClr val="bg2">
                    <a:lumMod val="60000"/>
                    <a:lumOff val="40000"/>
                  </a:schemeClr>
                </a:solidFill>
                <a:latin typeface="Times New Roman" pitchFamily="18" charset="0"/>
                <a:cs typeface="Times New Roman" pitchFamily="18" charset="0"/>
              </a:rPr>
              <a:t>community college</a:t>
            </a:r>
            <a:r>
              <a:rPr lang="en-US" dirty="0" smtClean="0">
                <a:latin typeface="Times New Roman" pitchFamily="18" charset="0"/>
                <a:cs typeface="Times New Roman" pitchFamily="18" charset="0"/>
              </a:rPr>
              <a:t>. Its</a:t>
            </a:r>
          </a:p>
          <a:p>
            <a:endParaRPr lang="en-US" sz="500" dirty="0">
              <a:latin typeface="Times New Roman" pitchFamily="18" charset="0"/>
              <a:cs typeface="Times New Roman" pitchFamily="18" charset="0"/>
            </a:endParaRPr>
          </a:p>
          <a:p>
            <a:r>
              <a:rPr lang="en-US" dirty="0" smtClean="0">
                <a:latin typeface="Times New Roman" pitchFamily="18" charset="0"/>
                <a:cs typeface="Times New Roman" pitchFamily="18" charset="0"/>
              </a:rPr>
              <a:t>   	been said that community colleges are for those who can’t </a:t>
            </a:r>
          </a:p>
          <a:p>
            <a:endParaRPr lang="en-US" sz="500" dirty="0">
              <a:latin typeface="Times New Roman" pitchFamily="18" charset="0"/>
              <a:cs typeface="Times New Roman" pitchFamily="18" charset="0"/>
            </a:endParaRPr>
          </a:p>
          <a:p>
            <a:r>
              <a:rPr lang="en-US" dirty="0" smtClean="0">
                <a:latin typeface="Times New Roman" pitchFamily="18" charset="0"/>
                <a:cs typeface="Times New Roman" pitchFamily="18" charset="0"/>
              </a:rPr>
              <a:t>afford  to go to a “real” college  and those who aren’t smart enough to get accepted. Last but not least is taking </a:t>
            </a:r>
            <a:r>
              <a:rPr lang="en-US" dirty="0" smtClean="0">
                <a:solidFill>
                  <a:schemeClr val="bg2">
                    <a:lumMod val="60000"/>
                    <a:lumOff val="40000"/>
                  </a:schemeClr>
                </a:solidFill>
                <a:latin typeface="Times New Roman" pitchFamily="18" charset="0"/>
                <a:cs typeface="Times New Roman" pitchFamily="18" charset="0"/>
              </a:rPr>
              <a:t>online classes</a:t>
            </a:r>
            <a:r>
              <a:rPr lang="en-US" dirty="0" smtClean="0">
                <a:latin typeface="Times New Roman" pitchFamily="18" charset="0"/>
                <a:cs typeface="Times New Roman" pitchFamily="18" charset="0"/>
              </a:rPr>
              <a:t>. Like a community college, its said that people who take online classes are ones who aren’t smart enough nor can afford a “real” college.  </a:t>
            </a:r>
            <a:endParaRPr lang="en-US" dirty="0">
              <a:latin typeface="Times New Roman" pitchFamily="18" charset="0"/>
              <a:cs typeface="Times New Roman" pitchFamily="18" charset="0"/>
            </a:endParaRPr>
          </a:p>
        </p:txBody>
      </p:sp>
      <p:sp>
        <p:nvSpPr>
          <p:cNvPr id="4" name="TextBox 3"/>
          <p:cNvSpPr txBox="1"/>
          <p:nvPr/>
        </p:nvSpPr>
        <p:spPr>
          <a:xfrm>
            <a:off x="1472045" y="3309829"/>
            <a:ext cx="6352310" cy="1077218"/>
          </a:xfrm>
          <a:prstGeom prst="rect">
            <a:avLst/>
          </a:prstGeom>
          <a:noFill/>
        </p:spPr>
        <p:txBody>
          <a:bodyPr wrap="square" rtlCol="0">
            <a:spAutoFit/>
          </a:bodyPr>
          <a:lstStyle/>
          <a:p>
            <a:r>
              <a:rPr lang="en-US" dirty="0" smtClean="0">
                <a:latin typeface="Times New Roman" pitchFamily="18" charset="0"/>
                <a:cs typeface="Times New Roman" pitchFamily="18" charset="0"/>
              </a:rPr>
              <a:t>The college I am planning on attending will have an </a:t>
            </a:r>
            <a:r>
              <a:rPr lang="en-US" dirty="0" smtClean="0">
                <a:solidFill>
                  <a:schemeClr val="bg2">
                    <a:lumMod val="60000"/>
                    <a:lumOff val="40000"/>
                  </a:schemeClr>
                </a:solidFill>
                <a:latin typeface="Times New Roman" pitchFamily="18" charset="0"/>
                <a:cs typeface="Times New Roman" pitchFamily="18" charset="0"/>
              </a:rPr>
              <a:t>eight year </a:t>
            </a:r>
          </a:p>
          <a:p>
            <a:endParaRPr lang="en-US" sz="500" dirty="0" smtClean="0">
              <a:solidFill>
                <a:schemeClr val="bg2">
                  <a:lumMod val="60000"/>
                  <a:lumOff val="40000"/>
                </a:schemeClr>
              </a:solidFill>
              <a:latin typeface="Times New Roman" pitchFamily="18" charset="0"/>
              <a:cs typeface="Times New Roman" pitchFamily="18" charset="0"/>
            </a:endParaRPr>
          </a:p>
          <a:p>
            <a:r>
              <a:rPr lang="en-US" dirty="0">
                <a:solidFill>
                  <a:schemeClr val="bg2">
                    <a:lumMod val="60000"/>
                    <a:lumOff val="40000"/>
                  </a:schemeClr>
                </a:solidFill>
                <a:latin typeface="Times New Roman" pitchFamily="18" charset="0"/>
                <a:cs typeface="Times New Roman" pitchFamily="18" charset="0"/>
              </a:rPr>
              <a:t>	</a:t>
            </a:r>
            <a:r>
              <a:rPr lang="en-US" dirty="0" smtClean="0">
                <a:solidFill>
                  <a:schemeClr val="bg2">
                    <a:lumMod val="60000"/>
                    <a:lumOff val="40000"/>
                  </a:schemeClr>
                </a:solidFill>
                <a:latin typeface="Times New Roman" pitchFamily="18" charset="0"/>
                <a:cs typeface="Times New Roman" pitchFamily="18" charset="0"/>
              </a:rPr>
              <a:t>plan</a:t>
            </a:r>
            <a:r>
              <a:rPr lang="en-US" dirty="0" smtClean="0">
                <a:latin typeface="Times New Roman" pitchFamily="18" charset="0"/>
                <a:cs typeface="Times New Roman" pitchFamily="18" charset="0"/>
              </a:rPr>
              <a:t>. The reason why it must have an eight year plan is </a:t>
            </a:r>
          </a:p>
          <a:p>
            <a:endParaRPr lang="en-US" sz="500" dirty="0">
              <a:latin typeface="Times New Roman" pitchFamily="18" charset="0"/>
              <a:cs typeface="Times New Roman" pitchFamily="18" charset="0"/>
            </a:endParaRPr>
          </a:p>
          <a:p>
            <a:r>
              <a:rPr lang="en-US" dirty="0" smtClean="0">
                <a:latin typeface="Times New Roman" pitchFamily="18" charset="0"/>
                <a:cs typeface="Times New Roman" pitchFamily="18" charset="0"/>
              </a:rPr>
              <a:t>because it is needed to be successful in the medical field. </a:t>
            </a:r>
            <a:endParaRPr lang="en-US" dirty="0">
              <a:latin typeface="Times New Roman" pitchFamily="18" charset="0"/>
              <a:cs typeface="Times New Roman" pitchFamily="18" charset="0"/>
            </a:endParaRPr>
          </a:p>
        </p:txBody>
      </p:sp>
      <p:sp>
        <p:nvSpPr>
          <p:cNvPr id="5" name="Title 1"/>
          <p:cNvSpPr txBox="1">
            <a:spLocks/>
          </p:cNvSpPr>
          <p:nvPr/>
        </p:nvSpPr>
        <p:spPr>
          <a:xfrm>
            <a:off x="-142010" y="3200400"/>
            <a:ext cx="3228110" cy="925497"/>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latin typeface="Times New Roman" pitchFamily="18" charset="0"/>
                <a:cs typeface="Times New Roman" pitchFamily="18" charset="0"/>
              </a:rPr>
              <a:t>Scripts</a:t>
            </a:r>
            <a:endParaRPr lang="en-US" dirty="0">
              <a:latin typeface="Times New Roman" pitchFamily="18" charset="0"/>
              <a:cs typeface="Times New Roman" pitchFamily="18" charset="0"/>
            </a:endParaRPr>
          </a:p>
        </p:txBody>
      </p:sp>
      <p:sp>
        <p:nvSpPr>
          <p:cNvPr id="6" name="TextBox 5"/>
          <p:cNvSpPr txBox="1"/>
          <p:nvPr/>
        </p:nvSpPr>
        <p:spPr>
          <a:xfrm>
            <a:off x="1472045" y="4561213"/>
            <a:ext cx="6096000" cy="1354217"/>
          </a:xfrm>
          <a:prstGeom prst="rect">
            <a:avLst/>
          </a:prstGeom>
          <a:noFill/>
        </p:spPr>
        <p:txBody>
          <a:bodyPr wrap="square" rtlCol="0">
            <a:spAutoFit/>
          </a:bodyPr>
          <a:lstStyle/>
          <a:p>
            <a:r>
              <a:rPr lang="en-US" dirty="0" smtClean="0">
                <a:latin typeface="Times New Roman" pitchFamily="18" charset="0"/>
                <a:cs typeface="Times New Roman" pitchFamily="18" charset="0"/>
              </a:rPr>
              <a:t>I am aware that if I follow through with my plan, I will become </a:t>
            </a:r>
          </a:p>
          <a:p>
            <a:endParaRPr lang="en-US" sz="500" dirty="0">
              <a:latin typeface="Times New Roman" pitchFamily="18" charset="0"/>
              <a:cs typeface="Times New Roman" pitchFamily="18" charset="0"/>
            </a:endParaRPr>
          </a:p>
          <a:p>
            <a:r>
              <a:rPr lang="en-US" dirty="0" smtClean="0">
                <a:latin typeface="Times New Roman" pitchFamily="18" charset="0"/>
                <a:cs typeface="Times New Roman" pitchFamily="18" charset="0"/>
              </a:rPr>
              <a:t>			successful at all cost. After I get</a:t>
            </a:r>
          </a:p>
          <a:p>
            <a:endParaRPr lang="en-US" sz="500" dirty="0">
              <a:latin typeface="Times New Roman" pitchFamily="18" charset="0"/>
              <a:cs typeface="Times New Roman" pitchFamily="18" charset="0"/>
            </a:endParaRPr>
          </a:p>
          <a:p>
            <a:r>
              <a:rPr lang="en-US" dirty="0" smtClean="0">
                <a:latin typeface="Times New Roman" pitchFamily="18" charset="0"/>
                <a:cs typeface="Times New Roman" pitchFamily="18" charset="0"/>
              </a:rPr>
              <a:t>my degree, I will be able to hold a good pay job so I can take care of my family. </a:t>
            </a:r>
            <a:endParaRPr lang="en-US" dirty="0">
              <a:latin typeface="Times New Roman" pitchFamily="18" charset="0"/>
              <a:cs typeface="Times New Roman" pitchFamily="18" charset="0"/>
            </a:endParaRPr>
          </a:p>
        </p:txBody>
      </p:sp>
      <p:sp>
        <p:nvSpPr>
          <p:cNvPr id="7" name="Rectangle 6"/>
          <p:cNvSpPr/>
          <p:nvPr/>
        </p:nvSpPr>
        <p:spPr>
          <a:xfrm>
            <a:off x="990600" y="4724400"/>
            <a:ext cx="3435556" cy="707886"/>
          </a:xfrm>
          <a:prstGeom prst="rect">
            <a:avLst/>
          </a:prstGeom>
        </p:spPr>
        <p:txBody>
          <a:bodyPr wrap="none">
            <a:spAutoFit/>
          </a:bodyPr>
          <a:lstStyle/>
          <a:p>
            <a:r>
              <a:rPr lang="en-US" sz="4000" dirty="0" smtClean="0">
                <a:latin typeface="Times New Roman" pitchFamily="18" charset="0"/>
                <a:cs typeface="Times New Roman" pitchFamily="18" charset="0"/>
              </a:rPr>
              <a:t>Mental Models </a:t>
            </a:r>
            <a:endParaRPr lang="en-US" sz="4000" dirty="0"/>
          </a:p>
        </p:txBody>
      </p:sp>
    </p:spTree>
    <p:extLst>
      <p:ext uri="{BB962C8B-B14F-4D97-AF65-F5344CB8AC3E}">
        <p14:creationId xmlns:p14="http://schemas.microsoft.com/office/powerpoint/2010/main" xmlns="" val="663627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5200" cy="1154097"/>
          </a:xfrm>
        </p:spPr>
        <p:txBody>
          <a:bodyPr/>
          <a:lstStyle/>
          <a:p>
            <a:pPr algn="r"/>
            <a:r>
              <a:rPr lang="en-US" dirty="0" smtClean="0">
                <a:latin typeface="Times New Roman" pitchFamily="18" charset="0"/>
                <a:cs typeface="Times New Roman" pitchFamily="18" charset="0"/>
              </a:rPr>
              <a:t>Heuristics</a:t>
            </a:r>
            <a:endParaRPr lang="en-US" dirty="0">
              <a:latin typeface="Times New Roman" pitchFamily="18" charset="0"/>
              <a:cs typeface="Times New Roman" pitchFamily="18" charset="0"/>
            </a:endParaRPr>
          </a:p>
        </p:txBody>
      </p:sp>
      <p:sp>
        <p:nvSpPr>
          <p:cNvPr id="3" name="TextBox 2"/>
          <p:cNvSpPr txBox="1"/>
          <p:nvPr/>
        </p:nvSpPr>
        <p:spPr>
          <a:xfrm>
            <a:off x="685800" y="1524000"/>
            <a:ext cx="7696200" cy="4247317"/>
          </a:xfrm>
          <a:prstGeom prst="rect">
            <a:avLst/>
          </a:prstGeom>
          <a:noFill/>
        </p:spPr>
        <p:txBody>
          <a:bodyPr wrap="square" rtlCol="0">
            <a:spAutoFit/>
          </a:bodyPr>
          <a:lstStyle/>
          <a:p>
            <a:pPr marL="285750" indent="-285750">
              <a:buFont typeface="Arial" pitchFamily="34" charset="0"/>
              <a:buChar char="•"/>
            </a:pPr>
            <a:r>
              <a:rPr lang="en-US" dirty="0" smtClean="0">
                <a:solidFill>
                  <a:schemeClr val="bg2">
                    <a:lumMod val="60000"/>
                    <a:lumOff val="40000"/>
                  </a:schemeClr>
                </a:solidFill>
                <a:latin typeface="Times New Roman" pitchFamily="18" charset="0"/>
                <a:cs typeface="Times New Roman" pitchFamily="18" charset="0"/>
              </a:rPr>
              <a:t>Anchoring Heuristic:  Top colleges such as Harvard and Yale will obviously be on my list to apply to, for I’m confident that I will get accepted, even though for most they would not dare to send their application. After I get my first rejection letter in the mail from Harvard, my confidence lowers and my estimate of getting accepted lowers as well. This leads to me eventually lowering my estimate in getting into Yale also. </a:t>
            </a:r>
          </a:p>
          <a:p>
            <a:endParaRPr lang="en-US" dirty="0" smtClean="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Representative Heuristic: My image of a community college is for people who are not smart enough and cannot afford a “real” college. When in reality, those people are smart because they’re saving tons of money by doing so.</a:t>
            </a:r>
          </a:p>
          <a:p>
            <a:endParaRPr lang="en-US" dirty="0" smtClean="0">
              <a:solidFill>
                <a:schemeClr val="bg2">
                  <a:lumMod val="40000"/>
                  <a:lumOff val="60000"/>
                </a:schemeClr>
              </a:solidFill>
              <a:latin typeface="Times New Roman" pitchFamily="18" charset="0"/>
              <a:cs typeface="Times New Roman" pitchFamily="18" charset="0"/>
            </a:endParaRPr>
          </a:p>
          <a:p>
            <a:pPr marL="285750" indent="-285750">
              <a:buFont typeface="Arial" pitchFamily="34" charset="0"/>
              <a:buChar char="•"/>
            </a:pPr>
            <a:r>
              <a:rPr lang="en-US" dirty="0" smtClean="0">
                <a:solidFill>
                  <a:schemeClr val="bg2">
                    <a:lumMod val="40000"/>
                    <a:lumOff val="60000"/>
                  </a:schemeClr>
                </a:solidFill>
                <a:latin typeface="Times New Roman" pitchFamily="18" charset="0"/>
                <a:cs typeface="Times New Roman" pitchFamily="18" charset="0"/>
              </a:rPr>
              <a:t>Availability Heuristic: The first time I got my rejection letter from a college I applied to for early decision, it was because of my SAT scores. This caused me to chose not to send in my SAT scores to the next college I decide to apply to for regular decision. </a:t>
            </a:r>
            <a:endParaRPr lang="en-US" dirty="0">
              <a:solidFill>
                <a:schemeClr val="bg2">
                  <a:lumMod val="40000"/>
                  <a:lumOff val="6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796276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lstStyle/>
          <a:p>
            <a:pPr algn="ctr"/>
            <a:r>
              <a:rPr lang="en-US" dirty="0" smtClean="0">
                <a:latin typeface="Times New Roman" pitchFamily="18" charset="0"/>
                <a:cs typeface="Times New Roman" pitchFamily="18" charset="0"/>
              </a:rPr>
              <a:t>Means-End Analysis</a:t>
            </a:r>
            <a:endParaRPr lang="en-US" dirty="0">
              <a:latin typeface="Times New Roman" pitchFamily="18" charset="0"/>
              <a:cs typeface="Times New Roman" pitchFamily="18" charset="0"/>
            </a:endParaRPr>
          </a:p>
        </p:txBody>
      </p:sp>
      <p:sp>
        <p:nvSpPr>
          <p:cNvPr id="3" name="TextBox 2"/>
          <p:cNvSpPr txBox="1"/>
          <p:nvPr/>
        </p:nvSpPr>
        <p:spPr>
          <a:xfrm>
            <a:off x="1447800" y="1905000"/>
            <a:ext cx="6248400" cy="1477328"/>
          </a:xfrm>
          <a:prstGeom prst="rect">
            <a:avLst/>
          </a:prstGeom>
          <a:noFill/>
        </p:spPr>
        <p:txBody>
          <a:bodyPr wrap="square" rtlCol="0">
            <a:spAutoFit/>
          </a:bodyPr>
          <a:lstStyle/>
          <a:p>
            <a:r>
              <a:rPr lang="en-US" dirty="0" smtClean="0">
                <a:latin typeface="Times New Roman" pitchFamily="18" charset="0"/>
                <a:cs typeface="Times New Roman" pitchFamily="18" charset="0"/>
              </a:rPr>
              <a:t>Out of all the schools  I am planning on applying to, I had to narrow it down to a few because of the amount I have to pay for the application fees. I decided to narrow it down to schools who have good Biology programs, since that is what I want to major in. </a:t>
            </a:r>
            <a:endParaRPr lang="en-US"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20648869">
            <a:off x="366907" y="3674159"/>
            <a:ext cx="2401957" cy="1905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62600" y="5029200"/>
            <a:ext cx="3228975" cy="1409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1469904">
            <a:off x="778329" y="396465"/>
            <a:ext cx="1015337" cy="11813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696199" y="1851401"/>
            <a:ext cx="1281361" cy="23543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340244" y="3833812"/>
            <a:ext cx="1914525" cy="2390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7" name="Picture 7"/>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650056" y="3382327"/>
            <a:ext cx="1527031" cy="12228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37894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15200" cy="1154097"/>
          </a:xfrm>
        </p:spPr>
        <p:txBody>
          <a:bodyPr/>
          <a:lstStyle/>
          <a:p>
            <a:r>
              <a:rPr lang="en-US" dirty="0" smtClean="0">
                <a:latin typeface="Times New Roman" pitchFamily="18" charset="0"/>
                <a:cs typeface="Times New Roman" pitchFamily="18" charset="0"/>
              </a:rPr>
              <a:t>Obstacles to Problem Solving</a:t>
            </a:r>
            <a:endParaRPr lang="en-US" dirty="0">
              <a:latin typeface="Times New Roman" pitchFamily="18" charset="0"/>
              <a:cs typeface="Times New Roman" pitchFamily="18" charset="0"/>
            </a:endParaRPr>
          </a:p>
        </p:txBody>
      </p:sp>
      <p:sp>
        <p:nvSpPr>
          <p:cNvPr id="4" name="TextBox 3"/>
          <p:cNvSpPr txBox="1"/>
          <p:nvPr/>
        </p:nvSpPr>
        <p:spPr>
          <a:xfrm>
            <a:off x="685800" y="1447800"/>
            <a:ext cx="7696200" cy="4801314"/>
          </a:xfrm>
          <a:prstGeom prst="rect">
            <a:avLst/>
          </a:prstGeom>
          <a:noFill/>
        </p:spPr>
        <p:txBody>
          <a:bodyPr wrap="square" rtlCol="0">
            <a:spAutoFit/>
          </a:bodyPr>
          <a:lstStyle/>
          <a:p>
            <a:pPr marL="285750" indent="-285750">
              <a:buFont typeface="Arial" pitchFamily="34" charset="0"/>
              <a:buChar char="•"/>
            </a:pPr>
            <a:r>
              <a:rPr lang="en-US" dirty="0" smtClean="0">
                <a:solidFill>
                  <a:schemeClr val="bg2">
                    <a:lumMod val="60000"/>
                    <a:lumOff val="40000"/>
                  </a:schemeClr>
                </a:solidFill>
                <a:latin typeface="Times New Roman" pitchFamily="18" charset="0"/>
                <a:cs typeface="Times New Roman" pitchFamily="18" charset="0"/>
              </a:rPr>
              <a:t>Multiple hypothesis: As I am applying to colleges through the common application, I have to summit my personal statement and essay. I cannot seem to finish them however. The possible reasons could be due to my lack of sleep, being lazy or being too busy. So I decide to sleep more. However I am still lazy and too busy.</a:t>
            </a:r>
            <a:endParaRPr lang="en-US" dirty="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Mental set/functional fixedness: While I am completing my common application online, my laptop battery goes down to 5%. When this happens, my laptop automatically goes to sleep until a power source is added. I am not near an outlet therefore my laptop dies and I am not able to finish my application. I could have easily use my phone to finish it but I did not think of that at the time.</a:t>
            </a:r>
            <a:endParaRPr lang="en-US" dirty="0">
              <a:latin typeface="Times New Roman" pitchFamily="18" charset="0"/>
              <a:cs typeface="Times New Roman" pitchFamily="18" charset="0"/>
            </a:endParaRPr>
          </a:p>
          <a:p>
            <a:pPr marL="285750" indent="-285750">
              <a:buFont typeface="Arial" pitchFamily="34" charset="0"/>
              <a:buChar char="•"/>
            </a:pPr>
            <a:r>
              <a:rPr lang="en-US" dirty="0" smtClean="0">
                <a:solidFill>
                  <a:schemeClr val="bg2">
                    <a:lumMod val="40000"/>
                    <a:lumOff val="60000"/>
                  </a:schemeClr>
                </a:solidFill>
                <a:latin typeface="Times New Roman" pitchFamily="18" charset="0"/>
                <a:cs typeface="Times New Roman" pitchFamily="18" charset="0"/>
              </a:rPr>
              <a:t>Ignoring negative evidence: </a:t>
            </a:r>
            <a:r>
              <a:rPr lang="en-US" dirty="0" smtClean="0">
                <a:solidFill>
                  <a:schemeClr val="bg2">
                    <a:lumMod val="40000"/>
                    <a:lumOff val="60000"/>
                  </a:schemeClr>
                </a:solidFill>
                <a:latin typeface="Times New Roman" pitchFamily="18" charset="0"/>
                <a:cs typeface="Times New Roman" pitchFamily="18" charset="0"/>
              </a:rPr>
              <a:t>After all the negative things I have heard about community colleges, I decided to visit and they hav</a:t>
            </a:r>
            <a:r>
              <a:rPr lang="en-US" dirty="0" smtClean="0">
                <a:solidFill>
                  <a:schemeClr val="bg2">
                    <a:lumMod val="40000"/>
                    <a:lumOff val="60000"/>
                  </a:schemeClr>
                </a:solidFill>
                <a:latin typeface="Times New Roman" pitchFamily="18" charset="0"/>
                <a:cs typeface="Times New Roman" pitchFamily="18" charset="0"/>
              </a:rPr>
              <a:t>e good programs. </a:t>
            </a:r>
            <a:endParaRPr lang="en-US" dirty="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Confirmation bias: With me not being able to complete my personal statement and essay for my common application, I blame it on my teachers for the workload I am given. I ignore how the work is getting me prepared for the AP exams I am going to take in a few months.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748997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260</TotalTime>
  <Words>891</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Perspective</vt:lpstr>
      <vt:lpstr>Cognition Mini Project – Chapter 8  AP Psychology </vt:lpstr>
      <vt:lpstr>Concept/Prototype</vt:lpstr>
      <vt:lpstr>Reaction Time</vt:lpstr>
      <vt:lpstr>Schema </vt:lpstr>
      <vt:lpstr>Heuristics</vt:lpstr>
      <vt:lpstr>Means-End Analysis</vt:lpstr>
      <vt:lpstr>Obstacles to Problem Solving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Cognition</dc:title>
  <dc:creator>Lori</dc:creator>
  <cp:lastModifiedBy>Student</cp:lastModifiedBy>
  <cp:revision>20</cp:revision>
  <dcterms:created xsi:type="dcterms:W3CDTF">2012-12-20T22:53:04Z</dcterms:created>
  <dcterms:modified xsi:type="dcterms:W3CDTF">2012-12-21T14:05:44Z</dcterms:modified>
</cp:coreProperties>
</file>